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85" r:id="rId5"/>
    <p:sldId id="286" r:id="rId6"/>
    <p:sldId id="293" r:id="rId7"/>
    <p:sldId id="294" r:id="rId8"/>
    <p:sldId id="295" r:id="rId9"/>
    <p:sldId id="296" r:id="rId10"/>
    <p:sldId id="297" r:id="rId11"/>
    <p:sldId id="290" r:id="rId12"/>
    <p:sldId id="291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87" r:id="rId26"/>
    <p:sldId id="288" r:id="rId27"/>
    <p:sldId id="289" r:id="rId28"/>
    <p:sldId id="271" r:id="rId29"/>
    <p:sldId id="274" r:id="rId30"/>
    <p:sldId id="276" r:id="rId31"/>
    <p:sldId id="282" r:id="rId32"/>
    <p:sldId id="283" r:id="rId33"/>
    <p:sldId id="284" r:id="rId34"/>
    <p:sldId id="281" r:id="rId35"/>
  </p:sldIdLst>
  <p:sldSz cx="12192000" cy="6858000"/>
  <p:notesSz cx="9296400" cy="701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105" d="100"/>
          <a:sy n="105" d="100"/>
        </p:scale>
        <p:origin x="83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A9777-38F0-41A6-91D9-D0FD6053C3E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26712-6F87-4B0D-8025-8ABE5C605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4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26712-6F87-4B0D-8025-8ABE5C605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45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9163" y="89915"/>
            <a:ext cx="1524000" cy="152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7717" y="432562"/>
            <a:ext cx="8433435" cy="156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59885" y="2036445"/>
            <a:ext cx="7176134" cy="3255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557" y="6465214"/>
            <a:ext cx="2444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476" y="0"/>
            <a:ext cx="10671048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1177" rIns="0" bIns="0" rtlCol="0">
            <a:spAutoFit/>
          </a:bodyPr>
          <a:lstStyle/>
          <a:p>
            <a:pPr marL="21691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</a:t>
            </a:r>
            <a:r>
              <a:rPr spc="-5" dirty="0"/>
              <a:t> </a:t>
            </a:r>
            <a:r>
              <a:rPr dirty="0"/>
              <a:t>Inspection</a:t>
            </a:r>
            <a:r>
              <a:rPr spc="-15" dirty="0"/>
              <a:t> </a:t>
            </a:r>
            <a:r>
              <a:rPr dirty="0"/>
              <a:t>with</a:t>
            </a:r>
            <a:r>
              <a:rPr spc="-5" dirty="0"/>
              <a:t> </a:t>
            </a:r>
            <a:r>
              <a:rPr dirty="0"/>
              <a:t>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4668" rIns="0" bIns="0" rtlCol="0">
            <a:spAutoFit/>
          </a:bodyPr>
          <a:lstStyle/>
          <a:p>
            <a:pPr marL="1934845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-20" dirty="0"/>
              <a:t> </a:t>
            </a:r>
            <a:r>
              <a:rPr dirty="0"/>
              <a:t>BRAKE</a:t>
            </a:r>
            <a:r>
              <a:rPr spc="-5" dirty="0"/>
              <a:t> </a:t>
            </a:r>
            <a:r>
              <a:rPr spc="-20" dirty="0"/>
              <a:t>TEST</a:t>
            </a:r>
          </a:p>
          <a:p>
            <a:pPr marL="1922145">
              <a:lnSpc>
                <a:spcPct val="100000"/>
              </a:lnSpc>
              <a:spcBef>
                <a:spcPts val="50"/>
              </a:spcBef>
            </a:pPr>
            <a:endParaRPr sz="1600"/>
          </a:p>
          <a:p>
            <a:pPr marL="2221230" marR="5080" indent="-287020">
              <a:lnSpc>
                <a:spcPct val="107100"/>
              </a:lnSpc>
              <a:buChar char="•"/>
              <a:tabLst>
                <a:tab pos="2221230" algn="l"/>
              </a:tabLst>
            </a:pPr>
            <a:r>
              <a:rPr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WILL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RELEASE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PARKING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BRAKE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BY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PUSHING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BOTH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VALVES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IN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PULL </a:t>
            </a:r>
            <a:r>
              <a:rPr dirty="0">
                <a:latin typeface="Arial"/>
                <a:cs typeface="Arial"/>
              </a:rPr>
              <a:t>FORWARD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5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MPH,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DEPRESS THE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CLUTCH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BRAKE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WHILE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GRIPPING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STEERING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WHEEL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CHECK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IF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VEHICLE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PULLS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LEFT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OR</a:t>
            </a:r>
            <a:r>
              <a:rPr spc="-25" dirty="0">
                <a:latin typeface="Arial"/>
                <a:cs typeface="Arial"/>
              </a:rPr>
              <a:t> THE </a:t>
            </a:r>
            <a:r>
              <a:rPr spc="-10" dirty="0">
                <a:latin typeface="Arial"/>
                <a:cs typeface="Arial"/>
              </a:rPr>
              <a:t>RIGHT</a:t>
            </a:r>
          </a:p>
          <a:p>
            <a:pPr marL="1922145">
              <a:lnSpc>
                <a:spcPct val="100000"/>
              </a:lnSpc>
              <a:spcBef>
                <a:spcPts val="45"/>
              </a:spcBef>
              <a:buClr>
                <a:srgbClr val="221F1F"/>
              </a:buClr>
              <a:buFont typeface="Arial"/>
              <a:buChar char="•"/>
            </a:pPr>
            <a:endParaRPr sz="2100">
              <a:latin typeface="Arial"/>
              <a:cs typeface="Arial"/>
            </a:endParaRPr>
          </a:p>
          <a:p>
            <a:pPr marL="1934845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AFTER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THE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SERVICE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BRAKE</a:t>
            </a:r>
            <a:r>
              <a:rPr b="1" spc="-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TEST</a:t>
            </a:r>
          </a:p>
          <a:p>
            <a:pPr marL="1922145">
              <a:lnSpc>
                <a:spcPct val="100000"/>
              </a:lnSpc>
              <a:spcBef>
                <a:spcPts val="45"/>
              </a:spcBef>
            </a:pPr>
            <a:endParaRPr sz="2100">
              <a:latin typeface="Arial"/>
              <a:cs typeface="Arial"/>
            </a:endParaRPr>
          </a:p>
          <a:p>
            <a:pPr marL="2221230" indent="-286385">
              <a:lnSpc>
                <a:spcPct val="100000"/>
              </a:lnSpc>
              <a:buChar char="•"/>
              <a:tabLst>
                <a:tab pos="2221230" algn="l"/>
              </a:tabLst>
            </a:pPr>
            <a:r>
              <a:rPr dirty="0">
                <a:latin typeface="Arial"/>
                <a:cs typeface="Arial"/>
              </a:rPr>
              <a:t>THIS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CONCLUDES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MY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IN-</a:t>
            </a:r>
            <a:r>
              <a:rPr dirty="0">
                <a:latin typeface="Arial"/>
                <a:cs typeface="Arial"/>
              </a:rPr>
              <a:t>CAB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SERVICE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BRAKE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CHECK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TEST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72" y="2350007"/>
            <a:ext cx="2148840" cy="28635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260B46-BE18-19DC-EA49-EC2D36739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1152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3" y="89915"/>
            <a:ext cx="2946400" cy="6768465"/>
            <a:chOff x="169163" y="89915"/>
            <a:chExt cx="2946400" cy="67684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731" y="1613915"/>
              <a:ext cx="1286256" cy="1714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988" y="2628899"/>
              <a:ext cx="1286255" cy="1714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7424" y="4072127"/>
              <a:ext cx="1464564" cy="10988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979" y="4471415"/>
              <a:ext cx="1330452" cy="17754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0" y="5664707"/>
              <a:ext cx="1591056" cy="119329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81200" y="340233"/>
            <a:ext cx="960119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20644" y="877553"/>
            <a:ext cx="8319134" cy="5375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5"/>
              </a:spcBef>
            </a:pPr>
            <a:r>
              <a:rPr sz="1800" dirty="0">
                <a:latin typeface="Arial Black"/>
                <a:cs typeface="Arial Black"/>
              </a:rPr>
              <a:t>Point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to,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or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touch,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every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item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that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are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inspecting.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Tell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the </a:t>
            </a:r>
            <a:r>
              <a:rPr sz="1800" dirty="0">
                <a:latin typeface="Arial Black"/>
                <a:cs typeface="Arial Black"/>
              </a:rPr>
              <a:t>tester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how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 know that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 part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are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inspecting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is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 </a:t>
            </a:r>
            <a:r>
              <a:rPr sz="1800" spc="-10" dirty="0">
                <a:latin typeface="Arial Black"/>
                <a:cs typeface="Arial Black"/>
              </a:rPr>
              <a:t>good, </a:t>
            </a:r>
            <a:r>
              <a:rPr sz="1800" dirty="0">
                <a:latin typeface="Arial Black"/>
                <a:cs typeface="Arial Black"/>
              </a:rPr>
              <a:t>safe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working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condition.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Identify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all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defects or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may not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receive </a:t>
            </a:r>
            <a:r>
              <a:rPr sz="1800" dirty="0">
                <a:latin typeface="Arial Black"/>
                <a:cs typeface="Arial Black"/>
              </a:rPr>
              <a:t>credit.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Say exactly 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words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as written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below.</a:t>
            </a:r>
            <a:endParaRPr sz="18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dirty="0">
                <a:latin typeface="Arial Narrow"/>
                <a:cs typeface="Arial Narrow"/>
              </a:rPr>
              <a:t>Safety</a:t>
            </a:r>
            <a:r>
              <a:rPr sz="1800" spc="-1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Items</a:t>
            </a:r>
            <a:r>
              <a:rPr sz="1800" spc="-10" dirty="0">
                <a:latin typeface="Arial Narrow"/>
                <a:cs typeface="Arial Narrow"/>
              </a:rPr>
              <a:t> </a:t>
            </a:r>
            <a:r>
              <a:rPr sz="1800" spc="-20" dirty="0">
                <a:latin typeface="Arial Narrow"/>
                <a:cs typeface="Arial Narrow"/>
              </a:rPr>
              <a:t>(5).</a:t>
            </a:r>
            <a:endParaRPr sz="1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 Narrow"/>
              <a:cs typeface="Arial Narrow"/>
            </a:endParaRPr>
          </a:p>
          <a:p>
            <a:pPr marL="297180" marR="340995" indent="-285115">
              <a:lnSpc>
                <a:spcPct val="1072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BEFORE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ENTERING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TRUCK,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VERIFY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EXTINGUISHER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CHARGED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RATED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297180" marR="494030" indent="-285115">
              <a:lnSpc>
                <a:spcPct val="107200"/>
              </a:lnSpc>
              <a:spcBef>
                <a:spcPts val="5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THREE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TRIANGLES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CRACKED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spcBef>
                <a:spcPts val="5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FUSES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-10" dirty="0">
                <a:latin typeface="Arial"/>
                <a:cs typeface="Arial"/>
              </a:rPr>
              <a:t>PRESENT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297180" marR="585470" indent="-285115">
              <a:lnSpc>
                <a:spcPct val="1072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SEAT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BELT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BELT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LATCHES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UNLATCHES,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FRAYED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AIR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ELECTRIC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HORNS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WORK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PROPERLY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3FA673-09F7-9229-0608-63960F1EC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6365" y="56372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4599" y="103470"/>
            <a:ext cx="831485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05123" y="648671"/>
            <a:ext cx="8248650" cy="561660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KEY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ON,</a:t>
            </a:r>
            <a:r>
              <a:rPr sz="1800" b="1" u="sng" spc="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ENGINE </a:t>
            </a: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O</a:t>
            </a:r>
            <a:r>
              <a:rPr lang="en-US" sz="1800" b="1" u="sng" spc="-2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N</a:t>
            </a:r>
            <a:endParaRPr sz="1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800" spc="-10" dirty="0">
                <a:latin typeface="Arial Narrow"/>
                <a:cs typeface="Arial Narrow"/>
              </a:rPr>
              <a:t>In-</a:t>
            </a:r>
            <a:r>
              <a:rPr sz="1800" dirty="0">
                <a:latin typeface="Arial Narrow"/>
                <a:cs typeface="Arial Narrow"/>
              </a:rPr>
              <a:t>Cab Items</a:t>
            </a:r>
            <a:r>
              <a:rPr sz="1800" spc="10" dirty="0">
                <a:latin typeface="Arial Narrow"/>
                <a:cs typeface="Arial Narrow"/>
              </a:rPr>
              <a:t> </a:t>
            </a:r>
            <a:r>
              <a:rPr sz="1800" spc="-20" dirty="0">
                <a:latin typeface="Arial Narrow"/>
                <a:cs typeface="Arial Narrow"/>
              </a:rPr>
              <a:t>(5).</a:t>
            </a:r>
            <a:endParaRPr sz="18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 dirty="0">
              <a:latin typeface="Arial Narrow"/>
              <a:cs typeface="Arial Narrow"/>
            </a:endParaRPr>
          </a:p>
          <a:p>
            <a:pPr marL="297180" marR="5080" indent="-285115">
              <a:lnSpc>
                <a:spcPct val="1074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MIRRORS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CLEAN,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PROPERLY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ADJUSTED</a:t>
            </a:r>
            <a:r>
              <a:rPr sz="1800" spc="-25" dirty="0">
                <a:latin typeface="Arial"/>
                <a:cs typeface="Arial"/>
              </a:rPr>
              <a:t> AND </a:t>
            </a:r>
            <a:r>
              <a:rPr sz="1800" dirty="0">
                <a:latin typeface="Arial"/>
                <a:cs typeface="Arial"/>
              </a:rPr>
              <a:t>THERE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ILLEGAL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STICKERS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297180" marR="169545" indent="-285115">
              <a:lnSpc>
                <a:spcPct val="1072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WINDSHIELD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ILLEGAL</a:t>
            </a:r>
            <a:r>
              <a:rPr sz="1800" spc="-10" dirty="0">
                <a:latin typeface="Arial"/>
                <a:cs typeface="Arial"/>
              </a:rPr>
              <a:t> STICKERS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297180" marR="158115" indent="-285115">
              <a:lnSpc>
                <a:spcPct val="1069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WIPER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ARMS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BLADES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HAVE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SPLITS.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WIPER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FLUID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WORKING </a:t>
            </a:r>
            <a:r>
              <a:rPr sz="1800" dirty="0">
                <a:latin typeface="Arial"/>
                <a:cs typeface="Arial"/>
              </a:rPr>
              <a:t>PROPERLY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LOW,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FLUID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HEATER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DEFROSTER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BOTH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WORK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PROPERLY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297180" marR="1006475" indent="-285115" algn="just">
              <a:lnSpc>
                <a:spcPct val="1069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DASHBOARD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INDICATOR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LIGHTS,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LEFT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RIGHT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TURN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SIGNALS,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WAY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FLASHERS,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HIGH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BEAMS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WORKING PROPERLY</a:t>
            </a:r>
            <a:endParaRPr lang="en-US" sz="1800" spc="-1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4539" y="1014983"/>
            <a:ext cx="1182624" cy="157581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9163" y="2691383"/>
            <a:ext cx="2982595" cy="4076700"/>
            <a:chOff x="169163" y="2691383"/>
            <a:chExt cx="2982595" cy="40767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163" y="2691383"/>
              <a:ext cx="2101596" cy="15758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747" y="4122419"/>
              <a:ext cx="2020824" cy="15163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7488" y="5330951"/>
              <a:ext cx="1914144" cy="143713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972CEE-06F6-6E01-91C7-61B8A08A5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9037" y="50566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6589" y="432562"/>
            <a:ext cx="8191500" cy="156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Starting</a:t>
            </a:r>
            <a:r>
              <a:rPr sz="2800" spc="-70" dirty="0"/>
              <a:t> </a:t>
            </a:r>
            <a:r>
              <a:rPr sz="2800" dirty="0"/>
              <a:t>at</a:t>
            </a:r>
            <a:r>
              <a:rPr sz="2800" spc="-90" dirty="0"/>
              <a:t> </a:t>
            </a:r>
            <a:r>
              <a:rPr sz="2800" dirty="0"/>
              <a:t>the</a:t>
            </a:r>
            <a:r>
              <a:rPr sz="2800" spc="-80" dirty="0"/>
              <a:t> </a:t>
            </a:r>
            <a:r>
              <a:rPr sz="2800" dirty="0"/>
              <a:t>front</a:t>
            </a:r>
            <a:r>
              <a:rPr sz="2800" spc="-65" dirty="0"/>
              <a:t> </a:t>
            </a:r>
            <a:r>
              <a:rPr sz="2800" dirty="0"/>
              <a:t>of</a:t>
            </a:r>
            <a:r>
              <a:rPr sz="2800" spc="-90" dirty="0"/>
              <a:t> </a:t>
            </a:r>
            <a:r>
              <a:rPr sz="2800" dirty="0"/>
              <a:t>the</a:t>
            </a:r>
            <a:r>
              <a:rPr sz="2800" spc="-75" dirty="0"/>
              <a:t> </a:t>
            </a:r>
            <a:r>
              <a:rPr sz="2800" dirty="0"/>
              <a:t>truck,</a:t>
            </a:r>
            <a:r>
              <a:rPr sz="2800" spc="-65" dirty="0"/>
              <a:t> </a:t>
            </a:r>
            <a:r>
              <a:rPr sz="2800" dirty="0"/>
              <a:t>top</a:t>
            </a:r>
            <a:r>
              <a:rPr sz="2800" spc="-80" dirty="0"/>
              <a:t> </a:t>
            </a:r>
            <a:r>
              <a:rPr sz="2800" dirty="0"/>
              <a:t>to</a:t>
            </a:r>
            <a:r>
              <a:rPr sz="2800" spc="-90" dirty="0"/>
              <a:t> </a:t>
            </a:r>
            <a:r>
              <a:rPr sz="2800" dirty="0"/>
              <a:t>bottom.</a:t>
            </a:r>
            <a:r>
              <a:rPr sz="2800" spc="-70" dirty="0"/>
              <a:t> </a:t>
            </a:r>
            <a:r>
              <a:rPr sz="2800" spc="-10" dirty="0"/>
              <a:t>Pointing </a:t>
            </a:r>
            <a:r>
              <a:rPr sz="2800" dirty="0"/>
              <a:t>at</a:t>
            </a:r>
            <a:r>
              <a:rPr sz="2800" spc="-80" dirty="0"/>
              <a:t> </a:t>
            </a:r>
            <a:r>
              <a:rPr sz="2800" dirty="0"/>
              <a:t>the</a:t>
            </a:r>
            <a:r>
              <a:rPr sz="2800" spc="-70" dirty="0"/>
              <a:t> </a:t>
            </a:r>
            <a:r>
              <a:rPr sz="2800" dirty="0"/>
              <a:t>items</a:t>
            </a:r>
            <a:r>
              <a:rPr sz="2800" spc="-75" dirty="0"/>
              <a:t> </a:t>
            </a:r>
            <a:r>
              <a:rPr sz="2800" dirty="0"/>
              <a:t>say</a:t>
            </a:r>
            <a:r>
              <a:rPr sz="2800" spc="-70" dirty="0"/>
              <a:t> </a:t>
            </a:r>
            <a:r>
              <a:rPr sz="2800" dirty="0"/>
              <a:t>these</a:t>
            </a:r>
            <a:r>
              <a:rPr sz="2800" spc="-65" dirty="0"/>
              <a:t> </a:t>
            </a:r>
            <a:r>
              <a:rPr sz="2800" spc="-10" dirty="0"/>
              <a:t>phrases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3027426" y="2414142"/>
            <a:ext cx="8335645" cy="349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MARKER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LIGHTS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YELLOW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AMBER,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DIRTY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584200" marR="789305" indent="-571500">
              <a:lnSpc>
                <a:spcPts val="2110"/>
              </a:lnSpc>
              <a:spcBef>
                <a:spcPts val="1175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HEADLIGHTS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CLEAR,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DIRTY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583565" indent="-570865">
              <a:lnSpc>
                <a:spcPts val="2135"/>
              </a:lnSpc>
              <a:buChar char="•"/>
              <a:tabLst>
                <a:tab pos="58356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TRUCK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LEANING,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MEANING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THERE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SUSPENSION</a:t>
            </a:r>
            <a:endParaRPr sz="1800">
              <a:latin typeface="Arial"/>
              <a:cs typeface="Arial"/>
            </a:endParaRPr>
          </a:p>
          <a:p>
            <a:pPr marL="584200">
              <a:lnSpc>
                <a:spcPts val="2135"/>
              </a:lnSpc>
            </a:pPr>
            <a:r>
              <a:rPr sz="1800" dirty="0">
                <a:latin typeface="Arial"/>
                <a:cs typeface="Arial"/>
              </a:rPr>
              <a:t>OR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PRESSURE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ISSUES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584200" marR="5080" indent="-571500">
              <a:lnSpc>
                <a:spcPts val="2110"/>
              </a:lnSpc>
              <a:spcBef>
                <a:spcPts val="122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LOWER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RADIATOR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HOSE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LEAKING AND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HARDWARE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PRESENT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915667"/>
            <a:ext cx="2948939" cy="39319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93CAFB-CA9F-C976-D936-24CC566BC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5815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With</a:t>
            </a:r>
            <a:r>
              <a:rPr sz="2800" spc="-55" dirty="0"/>
              <a:t> </a:t>
            </a:r>
            <a:r>
              <a:rPr sz="2800" dirty="0"/>
              <a:t>the</a:t>
            </a:r>
            <a:r>
              <a:rPr sz="2800" spc="-70" dirty="0"/>
              <a:t> </a:t>
            </a:r>
            <a:r>
              <a:rPr sz="2800" dirty="0"/>
              <a:t>hood</a:t>
            </a:r>
            <a:r>
              <a:rPr sz="2800" spc="-45" dirty="0"/>
              <a:t> </a:t>
            </a:r>
            <a:r>
              <a:rPr sz="2800" dirty="0"/>
              <a:t>open,</a:t>
            </a:r>
            <a:r>
              <a:rPr sz="2800" spc="-55" dirty="0"/>
              <a:t> </a:t>
            </a:r>
            <a:r>
              <a:rPr sz="2800" dirty="0"/>
              <a:t>from</a:t>
            </a:r>
            <a:r>
              <a:rPr sz="2800" spc="-60" dirty="0"/>
              <a:t> </a:t>
            </a:r>
            <a:r>
              <a:rPr sz="2800" dirty="0"/>
              <a:t>the</a:t>
            </a:r>
            <a:r>
              <a:rPr sz="2800" spc="-60" dirty="0"/>
              <a:t> </a:t>
            </a:r>
            <a:r>
              <a:rPr sz="2800" dirty="0"/>
              <a:t>passenger</a:t>
            </a:r>
            <a:r>
              <a:rPr sz="2800" spc="-65" dirty="0"/>
              <a:t> </a:t>
            </a:r>
            <a:r>
              <a:rPr sz="2800" dirty="0"/>
              <a:t>side</a:t>
            </a:r>
            <a:r>
              <a:rPr sz="2800" spc="-45" dirty="0"/>
              <a:t> </a:t>
            </a:r>
            <a:r>
              <a:rPr sz="2800" dirty="0"/>
              <a:t>of</a:t>
            </a:r>
            <a:r>
              <a:rPr sz="2800" spc="-70" dirty="0"/>
              <a:t> </a:t>
            </a:r>
            <a:r>
              <a:rPr sz="2800" dirty="0"/>
              <a:t>the</a:t>
            </a:r>
            <a:r>
              <a:rPr sz="2800" spc="-65" dirty="0"/>
              <a:t> </a:t>
            </a:r>
            <a:r>
              <a:rPr sz="2800" spc="-10" dirty="0"/>
              <a:t>truck, </a:t>
            </a:r>
            <a:r>
              <a:rPr sz="2800" dirty="0"/>
              <a:t>pointing</a:t>
            </a:r>
            <a:r>
              <a:rPr sz="2800" spc="-70" dirty="0"/>
              <a:t> </a:t>
            </a:r>
            <a:r>
              <a:rPr sz="2800" dirty="0"/>
              <a:t>at</a:t>
            </a:r>
            <a:r>
              <a:rPr sz="2800" spc="-85" dirty="0"/>
              <a:t> </a:t>
            </a:r>
            <a:r>
              <a:rPr sz="2800" dirty="0"/>
              <a:t>the</a:t>
            </a:r>
            <a:r>
              <a:rPr sz="2800" spc="-80" dirty="0"/>
              <a:t> </a:t>
            </a:r>
            <a:r>
              <a:rPr sz="2800" dirty="0"/>
              <a:t>items</a:t>
            </a:r>
            <a:r>
              <a:rPr sz="2800" spc="-90" dirty="0"/>
              <a:t> </a:t>
            </a:r>
            <a:r>
              <a:rPr sz="2800" dirty="0"/>
              <a:t>say</a:t>
            </a:r>
            <a:r>
              <a:rPr sz="2800" spc="-85" dirty="0"/>
              <a:t> </a:t>
            </a:r>
            <a:r>
              <a:rPr sz="2800" dirty="0"/>
              <a:t>these</a:t>
            </a:r>
            <a:r>
              <a:rPr sz="2800" spc="-65" dirty="0"/>
              <a:t> </a:t>
            </a:r>
            <a:r>
              <a:rPr sz="2800" spc="-10" dirty="0"/>
              <a:t>phrases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3027426" y="2414142"/>
            <a:ext cx="7886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COOLANT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RESERVOIR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AT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LEVEL,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SECURELY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LEAKING.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spc="-10" dirty="0">
                <a:latin typeface="Arial"/>
                <a:cs typeface="Arial"/>
              </a:rPr>
              <a:t>LEAKING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MOUNTED.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27426" y="4212717"/>
            <a:ext cx="8397240" cy="8426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84200" marR="5080" indent="-571500">
              <a:lnSpc>
                <a:spcPct val="99000"/>
              </a:lnSpc>
              <a:spcBef>
                <a:spcPts val="12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WATER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PUMP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spc="-10" dirty="0">
                <a:latin typeface="Arial"/>
                <a:cs typeface="Arial"/>
              </a:rPr>
              <a:t>LEAKING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BELT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DRIVEN.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BELT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 NO LESS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½” OF </a:t>
            </a:r>
            <a:r>
              <a:rPr sz="1800" spc="-45" dirty="0">
                <a:latin typeface="Arial"/>
                <a:cs typeface="Arial"/>
              </a:rPr>
              <a:t>PLAY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¾”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30" dirty="0">
                <a:latin typeface="Arial"/>
                <a:cs typeface="Arial"/>
              </a:rPr>
              <a:t>PLAY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4102608"/>
            <a:ext cx="1786127" cy="23820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340" y="1717548"/>
            <a:ext cx="1709927" cy="228142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5B0217-598E-D867-C27C-FC8321DB1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00" y="5815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6" y="89915"/>
            <a:ext cx="2905125" cy="6768465"/>
            <a:chOff x="74676" y="89915"/>
            <a:chExt cx="2905125" cy="67684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0451" y="4675631"/>
              <a:ext cx="1648968" cy="21823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6" y="3127248"/>
              <a:ext cx="1446275" cy="19278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0367" y="1613915"/>
              <a:ext cx="1524000" cy="20314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7" name="object 7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27426" y="2414142"/>
            <a:ext cx="8525510" cy="309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750" dirty="0">
              <a:latin typeface="Arial"/>
              <a:cs typeface="Arial"/>
            </a:endParaRPr>
          </a:p>
          <a:p>
            <a:pPr marL="584200" marR="295275" indent="-571500">
              <a:lnSpc>
                <a:spcPct val="100000"/>
              </a:lnSpc>
              <a:spcBef>
                <a:spcPts val="5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CHECK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OIL</a:t>
            </a:r>
            <a:r>
              <a:rPr sz="1800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LEVEL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REMOVE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DIPSTICK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WIPE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CLEAN,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RE- </a:t>
            </a:r>
            <a:r>
              <a:rPr sz="1800" spc="-30" dirty="0">
                <a:latin typeface="Arial"/>
                <a:cs typeface="Arial"/>
              </a:rPr>
              <a:t>INSERT,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REMOVE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CHECK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OIL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LEVEL.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LEVEL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AT,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dirty="0">
                <a:latin typeface="Arial"/>
                <a:cs typeface="Arial"/>
              </a:rPr>
              <a:t>BELOW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FULL,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BUT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ABOVE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ADD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 dirty="0">
              <a:latin typeface="Arial"/>
              <a:cs typeface="Arial"/>
            </a:endParaRPr>
          </a:p>
          <a:p>
            <a:pPr marL="584200" marR="986155" indent="-571500">
              <a:lnSpc>
                <a:spcPct val="99300"/>
              </a:lnSpc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STEERING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RESERVOIR</a:t>
            </a:r>
            <a:r>
              <a:rPr sz="1800" dirty="0">
                <a:latin typeface="Arial"/>
                <a:cs typeface="Arial"/>
              </a:rPr>
              <a:t> DIPSTICK.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RESERVOIR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AT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LEVEL,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LEAKING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spc="-10" dirty="0">
                <a:latin typeface="Arial"/>
                <a:cs typeface="Arial"/>
              </a:rPr>
              <a:t>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HOSE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SPLITS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CUTS,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AT </a:t>
            </a:r>
            <a:r>
              <a:rPr sz="1800" dirty="0">
                <a:latin typeface="Arial"/>
                <a:cs typeface="Arial"/>
              </a:rPr>
              <a:t>BOTH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ENDS,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LEAK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529B34-75D8-026B-BAE2-ECDAFCFD0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2200" y="58556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27426" y="2414142"/>
            <a:ext cx="8531225" cy="386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100"/>
              </a:spcBef>
              <a:buChar char="•"/>
              <a:tabLst>
                <a:tab pos="583565" algn="l"/>
              </a:tabLst>
            </a:pP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COMPRESSOR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GEAR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DRIVEN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MOUNTED</a:t>
            </a:r>
            <a:endParaRPr sz="1800">
              <a:latin typeface="Arial"/>
              <a:cs typeface="Arial"/>
            </a:endParaRPr>
          </a:p>
          <a:p>
            <a:pPr marL="584200" marR="1016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AUDIBLE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(not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visible,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engine)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584200" marR="746125" indent="-571500">
              <a:lnSpc>
                <a:spcPct val="100000"/>
              </a:lnSpc>
              <a:spcBef>
                <a:spcPts val="5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STEERING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PUMP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dirty="0">
                <a:latin typeface="Arial"/>
                <a:cs typeface="Arial"/>
              </a:rPr>
              <a:t>DAMAGED.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850">
              <a:latin typeface="Arial"/>
              <a:cs typeface="Arial"/>
            </a:endParaRPr>
          </a:p>
          <a:p>
            <a:pPr marL="583565" indent="-570865">
              <a:lnSpc>
                <a:spcPts val="2140"/>
              </a:lnSpc>
              <a:buChar char="•"/>
              <a:tabLst>
                <a:tab pos="58356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STEERING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SHAFT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  <a:p>
            <a:pPr marL="584200">
              <a:lnSpc>
                <a:spcPts val="2140"/>
              </a:lnSpc>
            </a:pPr>
            <a:r>
              <a:rPr sz="1800" spc="-20" dirty="0">
                <a:latin typeface="Arial"/>
                <a:cs typeface="Arial"/>
              </a:rPr>
              <a:t>BROKEN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 EXCESSIVE </a:t>
            </a:r>
            <a:r>
              <a:rPr sz="1800" spc="-20" dirty="0">
                <a:latin typeface="Arial"/>
                <a:cs typeface="Arial"/>
              </a:rPr>
              <a:t>PLAY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"/>
              <a:cs typeface="Arial"/>
            </a:endParaRPr>
          </a:p>
          <a:p>
            <a:pPr marL="584200" marR="80645" indent="-571500">
              <a:lnSpc>
                <a:spcPct val="98900"/>
              </a:lnSpc>
              <a:spcBef>
                <a:spcPts val="5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STEERING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BOX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FRAME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DAMAGED.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HARDWARE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PRESENT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THERE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 </a:t>
            </a:r>
            <a:r>
              <a:rPr sz="1800" spc="-10" dirty="0">
                <a:latin typeface="Arial"/>
                <a:cs typeface="Arial"/>
              </a:rPr>
              <a:t>LEAKS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2023" y="2493264"/>
            <a:ext cx="2757170" cy="4152900"/>
            <a:chOff x="192023" y="2493264"/>
            <a:chExt cx="2757170" cy="41529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023" y="2493264"/>
              <a:ext cx="1636776" cy="21823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2163" y="4465320"/>
              <a:ext cx="1636776" cy="218084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D32B3A-E655-922E-E5BC-68F42B25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6605" y="6160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6" y="89915"/>
            <a:ext cx="2927985" cy="6768465"/>
            <a:chOff x="21336" y="89915"/>
            <a:chExt cx="2927985" cy="67684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564" y="1613915"/>
              <a:ext cx="1484375" cy="19796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6" y="2869692"/>
              <a:ext cx="1595627" cy="21290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4564" y="4878324"/>
              <a:ext cx="1484375" cy="197967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7" name="object 7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27426" y="2414142"/>
            <a:ext cx="8481060" cy="33121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84200" marR="380365" indent="-571500" algn="just">
              <a:lnSpc>
                <a:spcPct val="98900"/>
              </a:lnSpc>
              <a:spcBef>
                <a:spcPts val="12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PITMAN</a:t>
            </a:r>
            <a:r>
              <a:rPr sz="1800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dirty="0">
                <a:latin typeface="Arial"/>
                <a:cs typeface="Arial"/>
              </a:rPr>
              <a:t>BROKEN.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CASTLE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NUTS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COTTER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PRESENT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584200" marR="1042669" indent="-571500">
              <a:lnSpc>
                <a:spcPts val="2110"/>
              </a:lnSpc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DRAG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LINK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SECURE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spc="-10" dirty="0">
                <a:latin typeface="Arial"/>
                <a:cs typeface="Arial"/>
              </a:rPr>
              <a:t>CRACKED.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RUBBER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BUSHINGS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HAVE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750">
              <a:latin typeface="Arial"/>
              <a:cs typeface="Arial"/>
            </a:endParaRPr>
          </a:p>
          <a:p>
            <a:pPr marL="584200" marR="5080" indent="-571500">
              <a:lnSpc>
                <a:spcPct val="98900"/>
              </a:lnSpc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UPPER</a:t>
            </a:r>
            <a:r>
              <a:rPr sz="1800" u="sng" spc="-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LOWER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CONTROL</a:t>
            </a:r>
            <a:r>
              <a:rPr sz="1800" u="sng" spc="-1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ARMS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ROD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BENT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HARDWARE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PRESENT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SECURELY MOUNTED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F0DEDC-55BB-4177-05FD-5D239453B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8693" y="58559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0596" y="1613915"/>
            <a:ext cx="1200911" cy="16017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4" name="object 4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7426" y="2414142"/>
            <a:ext cx="8515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0"/>
              </a:spcBef>
              <a:buChar char="•"/>
              <a:tabLst>
                <a:tab pos="5842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FRONT</a:t>
            </a:r>
            <a:r>
              <a:rPr sz="1800" u="sng" spc="-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REAR</a:t>
            </a:r>
            <a:r>
              <a:rPr sz="18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SPRING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MOUNTS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SECURELY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FRAME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27426" y="4060317"/>
            <a:ext cx="8150225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3565" indent="-570865">
              <a:lnSpc>
                <a:spcPts val="2155"/>
              </a:lnSpc>
              <a:spcBef>
                <a:spcPts val="100"/>
              </a:spcBef>
              <a:buChar char="•"/>
              <a:tabLst>
                <a:tab pos="58356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LEAF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SPRINGS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SCISSORING,</a:t>
            </a:r>
            <a:r>
              <a:rPr sz="1800" spc="-25" dirty="0">
                <a:latin typeface="Arial"/>
                <a:cs typeface="Arial"/>
              </a:rPr>
              <a:t> OR</a:t>
            </a:r>
            <a:endParaRPr sz="1800">
              <a:latin typeface="Arial"/>
              <a:cs typeface="Arial"/>
            </a:endParaRPr>
          </a:p>
          <a:p>
            <a:pPr marL="584200">
              <a:lnSpc>
                <a:spcPts val="2155"/>
              </a:lnSpc>
            </a:pPr>
            <a:r>
              <a:rPr sz="1800" spc="-10" dirty="0">
                <a:latin typeface="Arial"/>
                <a:cs typeface="Arial"/>
              </a:rPr>
              <a:t>MISSING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7426" y="5700166"/>
            <a:ext cx="77787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100"/>
              </a:spcBef>
              <a:buChar char="•"/>
              <a:tabLst>
                <a:tab pos="58356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U-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BOLTS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LOOSE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 </a:t>
            </a:r>
            <a:r>
              <a:rPr sz="1800" spc="-10" dirty="0">
                <a:latin typeface="Arial"/>
                <a:cs typeface="Arial"/>
              </a:rPr>
              <a:t>MISSING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0520" y="3429000"/>
            <a:ext cx="2570988" cy="342899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EA8E56-7D9F-0644-B6DA-0EA05D15D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6605" y="6248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3" y="89915"/>
            <a:ext cx="2780030" cy="6678295"/>
            <a:chOff x="169163" y="89915"/>
            <a:chExt cx="2780030" cy="667829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8488" y="1613915"/>
              <a:ext cx="1330452" cy="1773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763" y="3366515"/>
              <a:ext cx="2551176" cy="34015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9722" y="2391283"/>
            <a:ext cx="8324850" cy="292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5080" indent="-285115">
              <a:lnSpc>
                <a:spcPct val="107200"/>
              </a:lnSpc>
              <a:spcBef>
                <a:spcPts val="100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SHOCK</a:t>
            </a:r>
            <a:r>
              <a:rPr sz="1800" u="sng" spc="-11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ABSORBERS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LEAKING.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RUBBER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BUSHINGS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WORN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750">
              <a:latin typeface="Arial"/>
              <a:cs typeface="Arial"/>
            </a:endParaRPr>
          </a:p>
          <a:p>
            <a:pPr marL="297180" marR="305435" indent="-285115">
              <a:lnSpc>
                <a:spcPct val="106700"/>
              </a:lnSpc>
              <a:buChar char="•"/>
              <a:tabLst>
                <a:tab pos="297180" algn="l"/>
              </a:tabLst>
            </a:pP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HOSE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BRAKE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CHAMBER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25" dirty="0">
                <a:latin typeface="Arial"/>
                <a:cs typeface="Arial"/>
              </a:rPr>
              <a:t> ON </a:t>
            </a:r>
            <a:r>
              <a:rPr sz="1800" dirty="0">
                <a:latin typeface="Arial"/>
                <a:cs typeface="Arial"/>
              </a:rPr>
              <a:t>BOTH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ENDS.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SPLITS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CUTS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LEAKING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297180" marR="8890" indent="-285115">
              <a:lnSpc>
                <a:spcPct val="1072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BRAKE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CHAMBER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spc="-20" dirty="0">
                <a:latin typeface="Arial"/>
                <a:cs typeface="Arial"/>
              </a:rPr>
              <a:t>BROKEN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0" dirty="0">
                <a:latin typeface="Arial"/>
                <a:cs typeface="Arial"/>
              </a:rPr>
              <a:t> LEAKS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04976-6226-9B1C-9698-F76141497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5858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8116" y="898906"/>
            <a:ext cx="201548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Welcome</a:t>
            </a:r>
            <a:r>
              <a:rPr sz="3200" spc="-16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to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1907" y="1860930"/>
            <a:ext cx="75006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7530" marR="5080" indent="-1815464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The</a:t>
            </a:r>
            <a:r>
              <a:rPr sz="4800" spc="-85" dirty="0"/>
              <a:t> </a:t>
            </a:r>
            <a:r>
              <a:rPr sz="4800" dirty="0"/>
              <a:t>Dwayne</a:t>
            </a:r>
            <a:r>
              <a:rPr sz="4800" spc="-70" dirty="0"/>
              <a:t> </a:t>
            </a:r>
            <a:r>
              <a:rPr sz="4800" dirty="0"/>
              <a:t>Peaslee</a:t>
            </a:r>
            <a:r>
              <a:rPr sz="4800" spc="-90" dirty="0"/>
              <a:t> </a:t>
            </a:r>
            <a:r>
              <a:rPr sz="4800" spc="-60" dirty="0"/>
              <a:t>Technical </a:t>
            </a:r>
            <a:r>
              <a:rPr sz="4800" spc="-25" dirty="0"/>
              <a:t>Training</a:t>
            </a:r>
            <a:r>
              <a:rPr sz="4800" spc="-204" dirty="0"/>
              <a:t> </a:t>
            </a:r>
            <a:r>
              <a:rPr sz="4800" spc="-10" dirty="0"/>
              <a:t>Center</a:t>
            </a:r>
            <a:endParaRPr sz="4800" dirty="0"/>
          </a:p>
        </p:txBody>
      </p:sp>
      <p:sp>
        <p:nvSpPr>
          <p:cNvPr id="4" name="object 4"/>
          <p:cNvSpPr txBox="1"/>
          <p:nvPr/>
        </p:nvSpPr>
        <p:spPr>
          <a:xfrm>
            <a:off x="2575686" y="3883228"/>
            <a:ext cx="7880350" cy="155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Calibri"/>
                <a:cs typeface="Calibri"/>
              </a:rPr>
              <a:t>CDL</a:t>
            </a:r>
            <a:r>
              <a:rPr sz="3600" i="1" spc="-45" dirty="0">
                <a:latin typeface="Calibri"/>
                <a:cs typeface="Calibri"/>
              </a:rPr>
              <a:t> </a:t>
            </a:r>
            <a:r>
              <a:rPr sz="3600" i="1" dirty="0">
                <a:latin typeface="Calibri"/>
                <a:cs typeface="Calibri"/>
              </a:rPr>
              <a:t>Pre</a:t>
            </a:r>
            <a:r>
              <a:rPr sz="3600" i="1" spc="-2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Behind-the-</a:t>
            </a:r>
            <a:r>
              <a:rPr sz="3600" i="1" dirty="0">
                <a:latin typeface="Calibri"/>
                <a:cs typeface="Calibri"/>
              </a:rPr>
              <a:t>Wheel </a:t>
            </a:r>
            <a:r>
              <a:rPr sz="3600" i="1" spc="-10" dirty="0">
                <a:latin typeface="Calibri"/>
                <a:cs typeface="Calibri"/>
              </a:rPr>
              <a:t>Training</a:t>
            </a:r>
            <a:r>
              <a:rPr sz="3600" i="1" spc="-35" dirty="0">
                <a:latin typeface="Calibri"/>
                <a:cs typeface="Calibri"/>
              </a:rPr>
              <a:t> </a:t>
            </a:r>
            <a:r>
              <a:rPr sz="3600" i="1" spc="-10" dirty="0">
                <a:latin typeface="Calibri"/>
                <a:cs typeface="Calibri"/>
              </a:rPr>
              <a:t>Course</a:t>
            </a: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3200">
                <a:latin typeface="Calibri"/>
                <a:cs typeface="Calibri"/>
              </a:rPr>
              <a:t>December </a:t>
            </a:r>
            <a:r>
              <a:rPr lang="en-US" sz="3200" dirty="0">
                <a:latin typeface="Calibri"/>
                <a:cs typeface="Calibri"/>
              </a:rPr>
              <a:t>2024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B7FF56-CA39-3B88-DEC2-7BF8695A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4343" y="5665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9722" y="2807334"/>
            <a:ext cx="8146415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0"/>
              </a:spcBef>
              <a:buChar char="•"/>
              <a:tabLst>
                <a:tab pos="297180" algn="l"/>
              </a:tabLst>
            </a:pPr>
            <a:r>
              <a:rPr sz="1800" spc="-10" dirty="0">
                <a:latin typeface="Arial"/>
                <a:cs typeface="Arial"/>
              </a:rPr>
              <a:t>THE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ABS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LINE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 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FRAYED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" y="2264664"/>
            <a:ext cx="2551176" cy="340156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8543EA-C4B2-2663-3CF6-1ADF56808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952" y="51864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7440" y="432562"/>
            <a:ext cx="474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3272790" y="1116837"/>
            <a:ext cx="80416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truck,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9722" y="2391283"/>
            <a:ext cx="8161655" cy="208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380365" indent="-285115">
              <a:lnSpc>
                <a:spcPct val="107200"/>
              </a:lnSpc>
              <a:spcBef>
                <a:spcPts val="100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BRAKE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25" dirty="0">
                <a:latin typeface="Arial"/>
                <a:cs typeface="Arial"/>
              </a:rPr>
              <a:t> OR </a:t>
            </a:r>
            <a:r>
              <a:rPr sz="1800" dirty="0">
                <a:latin typeface="Arial"/>
                <a:cs typeface="Arial"/>
              </a:rPr>
              <a:t>CRACKED.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PAD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HAVE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MINIMUM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¼”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DEPTH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 </a:t>
            </a:r>
            <a:r>
              <a:rPr sz="1800" dirty="0">
                <a:latin typeface="Arial"/>
                <a:cs typeface="Arial"/>
              </a:rPr>
              <a:t>SIGNS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CRACKING,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GLAZING,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GREASE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OIL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CONTAMINANTS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297180" marR="5080" indent="-285115">
              <a:lnSpc>
                <a:spcPct val="106900"/>
              </a:lnSpc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BRAKE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DRUM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MOUNTED.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spc="-20" dirty="0">
                <a:latin typeface="Arial"/>
                <a:cs typeface="Arial"/>
              </a:rPr>
              <a:t>BENT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BLUEING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EXCESSIVE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HEAT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GREASE </a:t>
            </a:r>
            <a:r>
              <a:rPr sz="1800" dirty="0">
                <a:latin typeface="Arial"/>
                <a:cs typeface="Arial"/>
              </a:rPr>
              <a:t>OR OIL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CONTAMINANTS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80" y="1847088"/>
            <a:ext cx="1696211" cy="226009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97424A-175B-57F6-6109-6B7BD708B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8821" y="5800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3" y="89915"/>
            <a:ext cx="2664460" cy="6768465"/>
            <a:chOff x="169163" y="89915"/>
            <a:chExt cx="2664460" cy="67684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580" y="1613915"/>
              <a:ext cx="2002535" cy="2670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" y="4104131"/>
              <a:ext cx="2065020" cy="27538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31155" y="210438"/>
            <a:ext cx="47491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3659885" y="894715"/>
            <a:ext cx="7211059" cy="5278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915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marL="80010"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truck,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  <a:p>
            <a:pPr marL="379730" marR="1205865" indent="-285115">
              <a:lnSpc>
                <a:spcPct val="107200"/>
              </a:lnSpc>
              <a:spcBef>
                <a:spcPts val="2275"/>
              </a:spcBef>
              <a:buChar char="•"/>
              <a:tabLst>
                <a:tab pos="37973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WHEEL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dirty="0">
                <a:latin typeface="Arial"/>
                <a:cs typeface="Arial"/>
              </a:rPr>
              <a:t>BENT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INSIDE 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OUTSIDE.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NO </a:t>
            </a:r>
            <a:r>
              <a:rPr sz="1800" spc="-10" dirty="0">
                <a:latin typeface="Arial"/>
                <a:cs typeface="Arial"/>
              </a:rPr>
              <a:t>WELDS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9730" marR="1611630" indent="-285115">
              <a:lnSpc>
                <a:spcPct val="107200"/>
              </a:lnSpc>
              <a:buChar char="•"/>
              <a:tabLst>
                <a:tab pos="379730" algn="l"/>
              </a:tabLst>
            </a:pPr>
            <a:r>
              <a:rPr sz="1800" dirty="0">
                <a:latin typeface="Arial"/>
                <a:cs typeface="Arial"/>
              </a:rPr>
              <a:t>CHECK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TIRE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INFLATION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 </a:t>
            </a:r>
            <a:r>
              <a:rPr sz="1800" dirty="0">
                <a:latin typeface="Arial"/>
                <a:cs typeface="Arial"/>
              </a:rPr>
              <a:t>AIR </a:t>
            </a:r>
            <a:r>
              <a:rPr sz="1800" spc="-10" dirty="0">
                <a:latin typeface="Arial"/>
                <a:cs typeface="Arial"/>
              </a:rPr>
              <a:t>GAUGE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9730" marR="1403350" indent="-285115">
              <a:lnSpc>
                <a:spcPct val="107000"/>
              </a:lnSpc>
              <a:buChar char="•"/>
              <a:tabLst>
                <a:tab pos="37973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TIRE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SIDEWALLS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SPLITS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CUTS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TREAD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EVENLY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RETREAD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HAVE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TREAD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DEPTH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AT </a:t>
            </a:r>
            <a:r>
              <a:rPr sz="1800" dirty="0">
                <a:latin typeface="Arial"/>
                <a:cs typeface="Arial"/>
              </a:rPr>
              <a:t>LEAST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4/32”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52663-6432-9A6B-7443-B592B3C71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233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3" y="89915"/>
            <a:ext cx="2664460" cy="6768465"/>
            <a:chOff x="169163" y="89915"/>
            <a:chExt cx="2664460" cy="67684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580" y="1613915"/>
              <a:ext cx="2002535" cy="26700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" y="4104131"/>
              <a:ext cx="2065020" cy="27538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31155" y="210438"/>
            <a:ext cx="47491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3742182" y="894715"/>
            <a:ext cx="71291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hood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open,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side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truck,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pointing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348615" indent="-287020">
              <a:lnSpc>
                <a:spcPct val="1072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dirty="0"/>
              <a:t>THE</a:t>
            </a:r>
            <a:r>
              <a:rPr spc="-35" dirty="0"/>
              <a:t> </a:t>
            </a:r>
            <a:r>
              <a:rPr u="sng" spc="-50" dirty="0">
                <a:uFill>
                  <a:solidFill>
                    <a:srgbClr val="000000"/>
                  </a:solidFill>
                </a:uFill>
              </a:rPr>
              <a:t>VALVE</a:t>
            </a:r>
            <a:r>
              <a:rPr u="sng" spc="-2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STEM</a:t>
            </a:r>
            <a:r>
              <a:rPr spc="-20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spc="-25" dirty="0"/>
              <a:t>SECURELY</a:t>
            </a:r>
            <a:r>
              <a:rPr spc="-35" dirty="0"/>
              <a:t> </a:t>
            </a:r>
            <a:r>
              <a:rPr dirty="0"/>
              <a:t>MOUNTED,</a:t>
            </a:r>
            <a:r>
              <a:rPr spc="-20" dirty="0"/>
              <a:t> </a:t>
            </a:r>
            <a:r>
              <a:rPr dirty="0"/>
              <a:t>NOT</a:t>
            </a:r>
            <a:r>
              <a:rPr spc="-35" dirty="0"/>
              <a:t> </a:t>
            </a:r>
            <a:r>
              <a:rPr spc="-10" dirty="0"/>
              <a:t>DAMAGED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HAS</a:t>
            </a:r>
            <a:r>
              <a:rPr spc="-100" dirty="0"/>
              <a:t> </a:t>
            </a:r>
            <a:r>
              <a:rPr dirty="0"/>
              <a:t>A</a:t>
            </a:r>
            <a:r>
              <a:rPr spc="-114" dirty="0"/>
              <a:t> </a:t>
            </a:r>
            <a:r>
              <a:rPr spc="-30" dirty="0"/>
              <a:t>METAL</a:t>
            </a:r>
            <a:r>
              <a:rPr spc="-95" dirty="0"/>
              <a:t> </a:t>
            </a:r>
            <a:r>
              <a:rPr spc="-25" dirty="0"/>
              <a:t>CAP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/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 dirty="0"/>
          </a:p>
          <a:p>
            <a:pPr marL="299085" marR="357505" indent="-287020">
              <a:lnSpc>
                <a:spcPct val="107200"/>
              </a:lnSpc>
              <a:buChar char="•"/>
              <a:tabLst>
                <a:tab pos="299085" algn="l"/>
              </a:tabLst>
            </a:pPr>
            <a:r>
              <a:rPr dirty="0"/>
              <a:t>THE</a:t>
            </a:r>
            <a:r>
              <a:rPr spc="-50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LUG</a:t>
            </a:r>
            <a:r>
              <a:rPr u="sng" spc="-1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NUTS</a:t>
            </a:r>
            <a:r>
              <a:rPr spc="-114" dirty="0"/>
              <a:t> </a:t>
            </a:r>
            <a:r>
              <a:rPr dirty="0"/>
              <a:t>ARE</a:t>
            </a:r>
            <a:r>
              <a:rPr spc="-15" dirty="0"/>
              <a:t> </a:t>
            </a:r>
            <a:r>
              <a:rPr dirty="0"/>
              <a:t>NOT</a:t>
            </a:r>
            <a:r>
              <a:rPr spc="-55" dirty="0"/>
              <a:t> </a:t>
            </a:r>
            <a:r>
              <a:rPr dirty="0"/>
              <a:t>CRACKED,</a:t>
            </a:r>
            <a:r>
              <a:rPr spc="-5" dirty="0"/>
              <a:t> </a:t>
            </a:r>
            <a:r>
              <a:rPr dirty="0"/>
              <a:t>BROKEN</a:t>
            </a:r>
            <a:r>
              <a:rPr spc="-15" dirty="0"/>
              <a:t> </a:t>
            </a:r>
            <a:r>
              <a:rPr dirty="0"/>
              <a:t>OR</a:t>
            </a:r>
            <a:r>
              <a:rPr spc="-35" dirty="0"/>
              <a:t> </a:t>
            </a:r>
            <a:r>
              <a:rPr spc="-10" dirty="0"/>
              <a:t>MISSING. THERE</a:t>
            </a:r>
            <a:r>
              <a:rPr spc="-114" dirty="0"/>
              <a:t> </a:t>
            </a:r>
            <a:r>
              <a:rPr dirty="0"/>
              <a:t>ARE</a:t>
            </a:r>
            <a:r>
              <a:rPr spc="-50" dirty="0"/>
              <a:t> </a:t>
            </a:r>
            <a:r>
              <a:rPr dirty="0"/>
              <a:t>NO</a:t>
            </a:r>
            <a:r>
              <a:rPr spc="-40" dirty="0"/>
              <a:t> </a:t>
            </a:r>
            <a:r>
              <a:rPr dirty="0"/>
              <a:t>RUST</a:t>
            </a:r>
            <a:r>
              <a:rPr spc="-80" dirty="0"/>
              <a:t> </a:t>
            </a:r>
            <a:r>
              <a:rPr dirty="0"/>
              <a:t>TRAILS</a:t>
            </a:r>
            <a:r>
              <a:rPr spc="-50" dirty="0"/>
              <a:t> </a:t>
            </a:r>
            <a:r>
              <a:rPr dirty="0"/>
              <a:t>OR</a:t>
            </a:r>
            <a:r>
              <a:rPr spc="-45" dirty="0"/>
              <a:t> </a:t>
            </a:r>
            <a:r>
              <a:rPr dirty="0"/>
              <a:t>SHINY</a:t>
            </a:r>
            <a:r>
              <a:rPr spc="-95" dirty="0"/>
              <a:t> </a:t>
            </a:r>
            <a:r>
              <a:rPr dirty="0"/>
              <a:t>THREADS</a:t>
            </a:r>
            <a:r>
              <a:rPr spc="-50" dirty="0"/>
              <a:t> </a:t>
            </a:r>
            <a:r>
              <a:rPr spc="-20" dirty="0"/>
              <a:t>FROM </a:t>
            </a:r>
            <a:r>
              <a:rPr dirty="0"/>
              <a:t>LOOSE</a:t>
            </a:r>
            <a:r>
              <a:rPr spc="-30" dirty="0"/>
              <a:t> </a:t>
            </a:r>
            <a:r>
              <a:rPr dirty="0"/>
              <a:t>LUG</a:t>
            </a:r>
            <a:r>
              <a:rPr spc="-10" dirty="0"/>
              <a:t> </a:t>
            </a:r>
            <a:r>
              <a:rPr spc="-20" dirty="0"/>
              <a:t>NUTS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/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 dirty="0"/>
          </a:p>
          <a:p>
            <a:pPr marL="299085" marR="5080" indent="-287020">
              <a:lnSpc>
                <a:spcPct val="107200"/>
              </a:lnSpc>
              <a:buChar char="•"/>
              <a:tabLst>
                <a:tab pos="299085" algn="l"/>
              </a:tabLst>
            </a:pPr>
            <a:r>
              <a:rPr dirty="0"/>
              <a:t>THE</a:t>
            </a:r>
            <a:r>
              <a:rPr spc="-40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HUB</a:t>
            </a:r>
            <a:r>
              <a:rPr u="sng" spc="-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SEAL</a:t>
            </a:r>
            <a:r>
              <a:rPr spc="65" dirty="0"/>
              <a:t> </a:t>
            </a:r>
            <a:r>
              <a:rPr dirty="0"/>
              <a:t>IS</a:t>
            </a:r>
            <a:r>
              <a:rPr spc="-15" dirty="0"/>
              <a:t> </a:t>
            </a:r>
            <a:r>
              <a:rPr dirty="0"/>
              <a:t>NOT</a:t>
            </a:r>
            <a:r>
              <a:rPr spc="-60" dirty="0"/>
              <a:t> </a:t>
            </a:r>
            <a:r>
              <a:rPr dirty="0"/>
              <a:t>CRACKED,</a:t>
            </a:r>
            <a:r>
              <a:rPr spc="-10" dirty="0"/>
              <a:t> </a:t>
            </a:r>
            <a:r>
              <a:rPr dirty="0"/>
              <a:t>BROKEN,</a:t>
            </a:r>
            <a:r>
              <a:rPr spc="-25" dirty="0"/>
              <a:t> </a:t>
            </a:r>
            <a:r>
              <a:rPr dirty="0"/>
              <a:t>OR</a:t>
            </a:r>
            <a:r>
              <a:rPr spc="-35" dirty="0"/>
              <a:t> </a:t>
            </a:r>
            <a:r>
              <a:rPr dirty="0"/>
              <a:t>LEAKING.</a:t>
            </a:r>
            <a:r>
              <a:rPr spc="-50" dirty="0"/>
              <a:t> </a:t>
            </a:r>
            <a:r>
              <a:rPr spc="-25" dirty="0"/>
              <a:t>THE </a:t>
            </a:r>
            <a:r>
              <a:rPr dirty="0"/>
              <a:t>OIL</a:t>
            </a:r>
            <a:r>
              <a:rPr spc="-90" dirty="0"/>
              <a:t> </a:t>
            </a:r>
            <a:r>
              <a:rPr dirty="0"/>
              <a:t>LEVEL</a:t>
            </a:r>
            <a:r>
              <a:rPr spc="-80" dirty="0"/>
              <a:t> </a:t>
            </a:r>
            <a:r>
              <a:rPr dirty="0"/>
              <a:t>IS</a:t>
            </a:r>
            <a:r>
              <a:rPr spc="-95" dirty="0"/>
              <a:t> </a:t>
            </a:r>
            <a:r>
              <a:rPr spc="-10" dirty="0"/>
              <a:t>ADEQUATE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1AE8D-93A9-3BF0-651D-1CF313621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1600" y="56584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6584" y="432562"/>
            <a:ext cx="47294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3077717" y="1116837"/>
            <a:ext cx="8430260" cy="5137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inspection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door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marL="65405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end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tractor.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Calibri"/>
              <a:cs typeface="Calibri"/>
            </a:endParaRPr>
          </a:p>
          <a:p>
            <a:pPr marL="326390" marR="208915" indent="-287020">
              <a:lnSpc>
                <a:spcPct val="107200"/>
              </a:lnSpc>
              <a:buChar char="•"/>
              <a:tabLst>
                <a:tab pos="32639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MIRROR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BRACKET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SECURELY </a:t>
            </a:r>
            <a:r>
              <a:rPr sz="1800" spc="-1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150">
              <a:latin typeface="Arial"/>
              <a:cs typeface="Arial"/>
            </a:endParaRPr>
          </a:p>
          <a:p>
            <a:pPr marL="329565" marR="497205" indent="-285115">
              <a:lnSpc>
                <a:spcPct val="106700"/>
              </a:lnSpc>
              <a:buChar char="•"/>
              <a:tabLst>
                <a:tab pos="32956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TURN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SIGNAL</a:t>
            </a:r>
            <a:r>
              <a:rPr sz="1800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MARKER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LIGHT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YELLOW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AMBER,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DIRTY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450">
              <a:latin typeface="Arial"/>
              <a:cs typeface="Arial"/>
            </a:endParaRPr>
          </a:p>
          <a:p>
            <a:pPr marL="326390" indent="-286385">
              <a:lnSpc>
                <a:spcPct val="100000"/>
              </a:lnSpc>
              <a:buChar char="•"/>
              <a:tabLst>
                <a:tab pos="32639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OPENS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CLOSES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PROPERLY.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HINGES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</a:t>
            </a:r>
            <a:endParaRPr sz="1800">
              <a:latin typeface="Arial"/>
              <a:cs typeface="Arial"/>
            </a:endParaRPr>
          </a:p>
          <a:p>
            <a:pPr marL="326390">
              <a:lnSpc>
                <a:spcPct val="100000"/>
              </a:lnSpc>
              <a:spcBef>
                <a:spcPts val="145"/>
              </a:spcBef>
            </a:pPr>
            <a:r>
              <a:rPr sz="1800" dirty="0">
                <a:latin typeface="Arial"/>
                <a:cs typeface="Arial"/>
              </a:rPr>
              <a:t>BROKEN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BENT.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SEAL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PLACE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326390" marR="218440" indent="-287020">
              <a:lnSpc>
                <a:spcPct val="107000"/>
              </a:lnSpc>
              <a:buChar char="•"/>
              <a:tabLst>
                <a:tab pos="32639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FUEL</a:t>
            </a:r>
            <a:r>
              <a:rPr sz="1800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TANK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RUBBER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FUEL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TANK </a:t>
            </a:r>
            <a:r>
              <a:rPr sz="1800" dirty="0">
                <a:latin typeface="Arial"/>
                <a:cs typeface="Arial"/>
              </a:rPr>
              <a:t>STRAP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LINER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LEAKING.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CAP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TIGHT,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SEAL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INTACT,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PRESENT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051" y="1613916"/>
            <a:ext cx="3054350" cy="5244465"/>
            <a:chOff x="35051" y="1613916"/>
            <a:chExt cx="3054350" cy="52444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9304" y="1613916"/>
              <a:ext cx="1659635" cy="2212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51" y="3429000"/>
              <a:ext cx="1389888" cy="18531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743" y="5004815"/>
              <a:ext cx="2470404" cy="185318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35719F-7184-7A16-B90A-A09F1B3C7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4270" y="6160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608" rIns="0" bIns="0" rtlCol="0">
            <a:spAutoFit/>
          </a:bodyPr>
          <a:lstStyle/>
          <a:p>
            <a:pPr marL="356616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Connections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3522979" y="1411985"/>
            <a:ext cx="7141209" cy="498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Black"/>
                <a:cs typeface="Arial Black"/>
              </a:rPr>
              <a:t>This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inspection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is between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cab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and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 </a:t>
            </a:r>
            <a:r>
              <a:rPr sz="1800" spc="-10" dirty="0">
                <a:latin typeface="Arial Black"/>
                <a:cs typeface="Arial Black"/>
              </a:rPr>
              <a:t>trailer.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 Black"/>
              <a:cs typeface="Arial Black"/>
            </a:endParaRPr>
          </a:p>
          <a:p>
            <a:pPr marL="12700" marR="33655">
              <a:lnSpc>
                <a:spcPct val="107100"/>
              </a:lnSpc>
            </a:pPr>
            <a:r>
              <a:rPr sz="1800" dirty="0">
                <a:latin typeface="Arial Black"/>
                <a:cs typeface="Arial Black"/>
              </a:rPr>
              <a:t>Point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to,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or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touch,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every item that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are</a:t>
            </a:r>
            <a:r>
              <a:rPr sz="1800" spc="-10" dirty="0">
                <a:latin typeface="Arial Black"/>
                <a:cs typeface="Arial Black"/>
              </a:rPr>
              <a:t> inspecting. </a:t>
            </a:r>
            <a:r>
              <a:rPr sz="1800" dirty="0">
                <a:latin typeface="Arial Black"/>
                <a:cs typeface="Arial Black"/>
              </a:rPr>
              <a:t>Tell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tester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how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know that 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part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 </a:t>
            </a:r>
            <a:r>
              <a:rPr sz="1800" spc="-25" dirty="0">
                <a:latin typeface="Arial Black"/>
                <a:cs typeface="Arial Black"/>
              </a:rPr>
              <a:t>are </a:t>
            </a:r>
            <a:r>
              <a:rPr sz="1800" dirty="0">
                <a:latin typeface="Arial Black"/>
                <a:cs typeface="Arial Black"/>
              </a:rPr>
              <a:t>inspecting</a:t>
            </a:r>
            <a:r>
              <a:rPr sz="1800" spc="-2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is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good,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safe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working</a:t>
            </a:r>
            <a:r>
              <a:rPr sz="1800" spc="-3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condition.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Identify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all </a:t>
            </a:r>
            <a:r>
              <a:rPr sz="1800" dirty="0">
                <a:latin typeface="Arial Black"/>
                <a:cs typeface="Arial Black"/>
              </a:rPr>
              <a:t>defects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or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you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may not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receive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credit.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Say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exactly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spc="-25" dirty="0">
                <a:latin typeface="Arial Black"/>
                <a:cs typeface="Arial Black"/>
              </a:rPr>
              <a:t>the </a:t>
            </a:r>
            <a:r>
              <a:rPr sz="1800" dirty="0">
                <a:latin typeface="Arial Black"/>
                <a:cs typeface="Arial Black"/>
              </a:rPr>
              <a:t>words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as written</a:t>
            </a:r>
            <a:r>
              <a:rPr sz="1800" spc="-20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below.</a:t>
            </a:r>
            <a:endParaRPr sz="1800">
              <a:latin typeface="Arial Black"/>
              <a:cs typeface="Arial Black"/>
            </a:endParaRPr>
          </a:p>
          <a:p>
            <a:pPr marL="93345">
              <a:lnSpc>
                <a:spcPct val="100000"/>
              </a:lnSpc>
              <a:spcBef>
                <a:spcPts val="605"/>
              </a:spcBef>
            </a:pPr>
            <a:r>
              <a:rPr sz="2800" dirty="0">
                <a:latin typeface="Arial Narrow"/>
                <a:cs typeface="Arial Narrow"/>
              </a:rPr>
              <a:t>Air/Electric</a:t>
            </a:r>
            <a:r>
              <a:rPr sz="2800" spc="-145" dirty="0">
                <a:latin typeface="Arial Narrow"/>
                <a:cs typeface="Arial Narrow"/>
              </a:rPr>
              <a:t> </a:t>
            </a:r>
            <a:r>
              <a:rPr sz="2800" spc="-10" dirty="0">
                <a:latin typeface="Arial Narrow"/>
                <a:cs typeface="Arial Narrow"/>
              </a:rPr>
              <a:t>Lines.</a:t>
            </a:r>
            <a:endParaRPr sz="2800">
              <a:latin typeface="Arial Narrow"/>
              <a:cs typeface="Arial Narrow"/>
            </a:endParaRPr>
          </a:p>
          <a:p>
            <a:pPr marL="378460" marR="407034" indent="-285750">
              <a:lnSpc>
                <a:spcPct val="107100"/>
              </a:lnSpc>
              <a:spcBef>
                <a:spcPts val="2175"/>
              </a:spcBef>
              <a:buChar char="•"/>
              <a:tabLst>
                <a:tab pos="378460" algn="l"/>
              </a:tabLst>
            </a:pPr>
            <a:r>
              <a:rPr sz="1400" dirty="0">
                <a:latin typeface="Arial"/>
                <a:cs typeface="Arial"/>
              </a:rPr>
              <a:t>AT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BOTH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ENDS,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CONNECTIONS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PROPERLY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ATTACHED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AND </a:t>
            </a:r>
            <a:r>
              <a:rPr sz="1400" dirty="0">
                <a:latin typeface="Arial"/>
                <a:cs typeface="Arial"/>
              </a:rPr>
              <a:t>NOT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DAMAGED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900">
              <a:latin typeface="Arial"/>
              <a:cs typeface="Arial"/>
            </a:endParaRPr>
          </a:p>
          <a:p>
            <a:pPr marL="378460" marR="5080" indent="-285750">
              <a:lnSpc>
                <a:spcPct val="107200"/>
              </a:lnSpc>
              <a:buChar char="•"/>
              <a:tabLst>
                <a:tab pos="378460" algn="l"/>
              </a:tabLst>
            </a:pPr>
            <a:r>
              <a:rPr sz="1400" dirty="0">
                <a:latin typeface="Arial"/>
                <a:cs typeface="Arial"/>
              </a:rPr>
              <a:t>AT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BOTH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ENDS,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ELECTRICAL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LINE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LOCKED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SAFETY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LATCH.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ELECTRICAL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LINES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LEAKING,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CUT,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OR </a:t>
            </a:r>
            <a:r>
              <a:rPr sz="1400" dirty="0">
                <a:latin typeface="Arial"/>
                <a:cs typeface="Arial"/>
              </a:rPr>
              <a:t>SPLIT.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THEY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TANGLED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DRAGGING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CATWALK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700">
              <a:latin typeface="Arial"/>
              <a:cs typeface="Arial"/>
            </a:endParaRPr>
          </a:p>
          <a:p>
            <a:pPr marL="378460" marR="231775" indent="-285750">
              <a:lnSpc>
                <a:spcPct val="107100"/>
              </a:lnSpc>
              <a:buChar char="•"/>
              <a:tabLst>
                <a:tab pos="378460" algn="l"/>
              </a:tabLst>
            </a:pPr>
            <a:r>
              <a:rPr sz="140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SPRING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TIE</a:t>
            </a:r>
            <a:r>
              <a:rPr sz="14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BACK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HOLDING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CONNECTION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LINES</a:t>
            </a:r>
            <a:r>
              <a:rPr sz="1400" spc="-25" dirty="0">
                <a:latin typeface="Arial"/>
                <a:cs typeface="Arial"/>
              </a:rPr>
              <a:t> OFF </a:t>
            </a:r>
            <a:r>
              <a:rPr sz="1400" spc="-10" dirty="0">
                <a:latin typeface="Arial"/>
                <a:cs typeface="Arial"/>
              </a:rPr>
              <a:t>CATWALK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218" y="1744979"/>
            <a:ext cx="3132289" cy="417728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A16065-C9B4-D09B-5B22-0D7D1A89C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352" y="5617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608" rIns="0" bIns="0" rtlCol="0">
            <a:spAutoFit/>
          </a:bodyPr>
          <a:lstStyle/>
          <a:p>
            <a:pPr marL="369316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Connections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3407790" y="1329689"/>
            <a:ext cx="7566025" cy="42614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dirty="0">
                <a:latin typeface="Arial Black"/>
                <a:cs typeface="Arial Black"/>
              </a:rPr>
              <a:t>This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inspection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is under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front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of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trailer.</a:t>
            </a:r>
            <a:endParaRPr sz="1800">
              <a:latin typeface="Arial Black"/>
              <a:cs typeface="Arial Black"/>
            </a:endParaRPr>
          </a:p>
          <a:p>
            <a:pPr marL="169545">
              <a:lnSpc>
                <a:spcPct val="100000"/>
              </a:lnSpc>
              <a:spcBef>
                <a:spcPts val="650"/>
              </a:spcBef>
            </a:pPr>
            <a:r>
              <a:rPr sz="1800" dirty="0">
                <a:latin typeface="Arial Narrow"/>
                <a:cs typeface="Arial Narrow"/>
              </a:rPr>
              <a:t>Fifth</a:t>
            </a:r>
            <a:r>
              <a:rPr sz="1800" spc="-1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Wheel</a:t>
            </a:r>
            <a:r>
              <a:rPr sz="1800" spc="-5" dirty="0">
                <a:latin typeface="Arial Narrow"/>
                <a:cs typeface="Arial Narrow"/>
              </a:rPr>
              <a:t> </a:t>
            </a:r>
            <a:r>
              <a:rPr sz="1800" spc="-10" dirty="0">
                <a:latin typeface="Arial Narrow"/>
                <a:cs typeface="Arial Narrow"/>
              </a:rPr>
              <a:t>Assembly.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 Narrow"/>
              <a:cs typeface="Arial Narrow"/>
            </a:endParaRPr>
          </a:p>
          <a:p>
            <a:pPr marL="378460" marR="92710" indent="-285115">
              <a:lnSpc>
                <a:spcPct val="107300"/>
              </a:lnSpc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TRAILER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APRON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BREAKS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spc="-20" dirty="0">
                <a:latin typeface="Arial"/>
                <a:cs typeface="Arial"/>
              </a:rPr>
              <a:t>BENT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64769" indent="-285115">
              <a:lnSpc>
                <a:spcPct val="107200"/>
              </a:lnSpc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GAP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BETWEEN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APRON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SKID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PLATE</a:t>
            </a:r>
            <a:r>
              <a:rPr sz="1800" spc="-10" dirty="0">
                <a:latin typeface="Arial"/>
                <a:cs typeface="Arial"/>
              </a:rPr>
              <a:t>.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SKID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PROPERLY </a:t>
            </a:r>
            <a:r>
              <a:rPr sz="1800" spc="-10" dirty="0">
                <a:latin typeface="Arial"/>
                <a:cs typeface="Arial"/>
              </a:rPr>
              <a:t>GREASED.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5080" indent="-285115">
              <a:lnSpc>
                <a:spcPct val="107200"/>
              </a:lnSpc>
              <a:spcBef>
                <a:spcPts val="5"/>
              </a:spcBef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SKID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PLATFORM.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IT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MISSING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HARDWARE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309245" indent="-285115">
              <a:lnSpc>
                <a:spcPct val="106800"/>
              </a:lnSpc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PLATFORM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SECURELY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FRAME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MISSING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BOLTS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1" y="2010155"/>
            <a:ext cx="2570988" cy="3429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ECBD3C-087A-5A6B-38E4-54989728C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4215" y="55911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9608" rIns="0" bIns="0" rtlCol="0">
            <a:spAutoFit/>
          </a:bodyPr>
          <a:lstStyle/>
          <a:p>
            <a:pPr marL="250317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Connections</a:t>
            </a:r>
            <a:r>
              <a:rPr sz="4000" spc="-225" dirty="0"/>
              <a:t> </a:t>
            </a:r>
            <a:r>
              <a:rPr sz="4000" spc="-10" dirty="0"/>
              <a:t>(continued)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3407790" y="1329689"/>
            <a:ext cx="7508875" cy="484822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dirty="0">
                <a:latin typeface="Arial Black"/>
                <a:cs typeface="Arial Black"/>
              </a:rPr>
              <a:t>This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inspection</a:t>
            </a:r>
            <a:r>
              <a:rPr sz="1800" spc="-10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is under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1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front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of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the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trailer.</a:t>
            </a:r>
            <a:endParaRPr sz="1800">
              <a:latin typeface="Arial Black"/>
              <a:cs typeface="Arial Black"/>
            </a:endParaRPr>
          </a:p>
          <a:p>
            <a:pPr marL="169545">
              <a:lnSpc>
                <a:spcPct val="100000"/>
              </a:lnSpc>
              <a:spcBef>
                <a:spcPts val="650"/>
              </a:spcBef>
            </a:pPr>
            <a:r>
              <a:rPr sz="1800" dirty="0">
                <a:latin typeface="Arial Narrow"/>
                <a:cs typeface="Arial Narrow"/>
              </a:rPr>
              <a:t>Fifth</a:t>
            </a:r>
            <a:r>
              <a:rPr sz="1800" spc="-15" dirty="0">
                <a:latin typeface="Arial Narrow"/>
                <a:cs typeface="Arial Narrow"/>
              </a:rPr>
              <a:t> </a:t>
            </a:r>
            <a:r>
              <a:rPr sz="1800" dirty="0">
                <a:latin typeface="Arial Narrow"/>
                <a:cs typeface="Arial Narrow"/>
              </a:rPr>
              <a:t>Wheel</a:t>
            </a:r>
            <a:r>
              <a:rPr sz="1800" spc="-5" dirty="0">
                <a:latin typeface="Arial Narrow"/>
                <a:cs typeface="Arial Narrow"/>
              </a:rPr>
              <a:t> </a:t>
            </a:r>
            <a:r>
              <a:rPr sz="1800" spc="-10" dirty="0">
                <a:latin typeface="Arial Narrow"/>
                <a:cs typeface="Arial Narrow"/>
              </a:rPr>
              <a:t>Assembly.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 Narrow"/>
              <a:cs typeface="Arial Narrow"/>
            </a:endParaRPr>
          </a:p>
          <a:p>
            <a:pPr marL="378460" marR="580390" indent="-285115">
              <a:lnSpc>
                <a:spcPct val="107300"/>
              </a:lnSpc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RELEASE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HANDLE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SAFETY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LATCH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PLACE.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HANDLE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5080" indent="-285115">
              <a:lnSpc>
                <a:spcPct val="107100"/>
              </a:lnSpc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SLIDING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FIFTH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WHEEL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LOCKING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MISSING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HARDWARE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 </a:t>
            </a:r>
            <a:r>
              <a:rPr sz="1800" spc="-25" dirty="0">
                <a:latin typeface="Arial"/>
                <a:cs typeface="Arial"/>
              </a:rPr>
              <a:t>AIR </a:t>
            </a:r>
            <a:r>
              <a:rPr sz="1800" dirty="0">
                <a:latin typeface="Arial"/>
                <a:cs typeface="Arial"/>
              </a:rPr>
              <a:t>LEAKS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HOSE,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AIR ACCUATER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LEAKING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LOCKING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10" dirty="0">
                <a:latin typeface="Arial"/>
                <a:cs typeface="Arial"/>
              </a:rPr>
              <a:t>PLACE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146685" indent="-285115">
              <a:lnSpc>
                <a:spcPct val="107200"/>
              </a:lnSpc>
              <a:spcBef>
                <a:spcPts val="5"/>
              </a:spcBef>
              <a:buChar char="•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LOCKING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JAWS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AROUND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KINGPIN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NEITHER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78460" marR="87630" indent="-285115">
              <a:lnSpc>
                <a:spcPct val="106700"/>
              </a:lnSpc>
              <a:buChar char="•"/>
              <a:tabLst>
                <a:tab pos="378460" algn="l"/>
              </a:tabLst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PIVOT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COTTER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PLACE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CRACKED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1" y="2010155"/>
            <a:ext cx="2570988" cy="3429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559630-E35B-1B5B-0473-8F1112BA8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6033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92" y="89915"/>
            <a:ext cx="2498090" cy="6525895"/>
            <a:chOff x="88392" y="89915"/>
            <a:chExt cx="2498090" cy="652589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608" y="1613915"/>
              <a:ext cx="1804416" cy="24063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92" y="3918204"/>
              <a:ext cx="1604772" cy="1203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524" y="4693919"/>
              <a:ext cx="1441703" cy="19217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92777" y="432562"/>
            <a:ext cx="47301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Pre-</a:t>
            </a:r>
            <a:r>
              <a:rPr spc="-20" dirty="0"/>
              <a:t>Trip</a:t>
            </a:r>
            <a:r>
              <a:rPr spc="-125" dirty="0"/>
              <a:t> </a:t>
            </a:r>
            <a:r>
              <a:rPr dirty="0"/>
              <a:t>Inspection</a:t>
            </a:r>
            <a:r>
              <a:rPr spc="-125" dirty="0"/>
              <a:t> </a:t>
            </a:r>
            <a:endParaRPr spc="-50" dirty="0"/>
          </a:p>
        </p:txBody>
      </p:sp>
      <p:sp>
        <p:nvSpPr>
          <p:cNvPr id="7" name="object 7"/>
          <p:cNvSpPr txBox="1"/>
          <p:nvPr/>
        </p:nvSpPr>
        <p:spPr>
          <a:xfrm>
            <a:off x="2842641" y="1116837"/>
            <a:ext cx="84302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inspection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door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end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tractor.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35376" y="2308986"/>
            <a:ext cx="888555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45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FRAME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TWISTED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 NO ILLEGAL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WELDS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1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3639C-E524-5039-0453-E3FF3F8C8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50634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2777" y="432562"/>
            <a:ext cx="47301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Pre-</a:t>
            </a:r>
            <a:r>
              <a:rPr spc="-20" dirty="0"/>
              <a:t>Trip</a:t>
            </a:r>
            <a:r>
              <a:rPr spc="-125" dirty="0"/>
              <a:t> </a:t>
            </a:r>
            <a:r>
              <a:rPr dirty="0"/>
              <a:t>Inspection</a:t>
            </a:r>
            <a:r>
              <a:rPr spc="-125" dirty="0"/>
              <a:t> 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2842641" y="1116837"/>
            <a:ext cx="84302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inspection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door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end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tractor.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7652" y="2258695"/>
            <a:ext cx="8514715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 marR="5080" indent="-287020">
              <a:lnSpc>
                <a:spcPct val="107200"/>
              </a:lnSpc>
              <a:spcBef>
                <a:spcPts val="100"/>
              </a:spcBef>
              <a:buChar char="•"/>
              <a:tabLst>
                <a:tab pos="37655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WHEEL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INSIDE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OUTSIDE. THERE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WELDS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CHECK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TIRE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INFLATION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AIR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GAUGE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7652" y="4900421"/>
            <a:ext cx="8841740" cy="1200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72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TIRE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SIDEWALLS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SPLITS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CUTS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TREAD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EVENLY </a:t>
            </a:r>
            <a:r>
              <a:rPr sz="1800" spc="-20" dirty="0">
                <a:latin typeface="Arial"/>
                <a:cs typeface="Arial"/>
              </a:rPr>
              <a:t>WORN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TIRE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TREAD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DEPTH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LEAST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2/32”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3212" y="1877567"/>
            <a:ext cx="1594103" cy="2124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683" y="4451603"/>
            <a:ext cx="1659636" cy="22143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9C9102-5A94-5DBC-E15D-F5ABA43E6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7777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4560" y="321005"/>
            <a:ext cx="804925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54275" algn="l"/>
              </a:tabLst>
            </a:pPr>
            <a:r>
              <a:rPr dirty="0"/>
              <a:t>What</a:t>
            </a:r>
            <a:r>
              <a:rPr spc="-30" dirty="0"/>
              <a:t> </a:t>
            </a:r>
            <a:r>
              <a:rPr spc="-25" dirty="0"/>
              <a:t>You</a:t>
            </a:r>
            <a:r>
              <a:rPr dirty="0"/>
              <a:t>	Will</a:t>
            </a:r>
            <a:r>
              <a:rPr spc="-35" dirty="0"/>
              <a:t> </a:t>
            </a:r>
            <a:r>
              <a:rPr dirty="0"/>
              <a:t>Learn</a:t>
            </a:r>
            <a:r>
              <a:rPr spc="-1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This </a:t>
            </a:r>
            <a:r>
              <a:rPr spc="-10" dirty="0"/>
              <a:t>Course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20492" y="1432686"/>
            <a:ext cx="903033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83565" algn="l"/>
              </a:tabLst>
            </a:pPr>
            <a:r>
              <a:rPr sz="2800" dirty="0">
                <a:latin typeface="Calibri"/>
                <a:cs typeface="Calibri"/>
              </a:rPr>
              <a:t>How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properly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conduct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re-</a:t>
            </a:r>
            <a:r>
              <a:rPr sz="2800" dirty="0">
                <a:latin typeface="Calibri"/>
                <a:cs typeface="Calibri"/>
              </a:rPr>
              <a:t>trip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nspection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750" dirty="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83565" algn="l"/>
              </a:tabLst>
            </a:pPr>
            <a:r>
              <a:rPr sz="2800" dirty="0">
                <a:latin typeface="Calibri"/>
                <a:cs typeface="Calibri"/>
              </a:rPr>
              <a:t>How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perform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xternal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lang="en-US" sz="2800" spc="-80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ight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heck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750" dirty="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83565" algn="l"/>
              </a:tabLst>
            </a:pPr>
            <a:r>
              <a:rPr sz="2800" dirty="0">
                <a:latin typeface="Calibri"/>
                <a:cs typeface="Calibri"/>
              </a:rPr>
              <a:t>How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perform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“Connections”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inspection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750" dirty="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buFont typeface="Arial"/>
              <a:buChar char="•"/>
              <a:tabLst>
                <a:tab pos="583565" algn="l"/>
              </a:tabLst>
            </a:pPr>
            <a:r>
              <a:rPr sz="2800" dirty="0">
                <a:latin typeface="Calibri"/>
                <a:cs typeface="Calibri"/>
              </a:rPr>
              <a:t>How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perform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In-</a:t>
            </a:r>
            <a:r>
              <a:rPr sz="2800" dirty="0">
                <a:latin typeface="Calibri"/>
                <a:cs typeface="Calibri"/>
              </a:rPr>
              <a:t>Cab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Inspection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Brake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Check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C0A33A-0870-1446-1762-FADCD9699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2777" y="432562"/>
            <a:ext cx="47301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Pre-</a:t>
            </a:r>
            <a:r>
              <a:rPr spc="-20" dirty="0"/>
              <a:t>Trip</a:t>
            </a:r>
            <a:r>
              <a:rPr spc="-125" dirty="0"/>
              <a:t> </a:t>
            </a:r>
            <a:r>
              <a:rPr dirty="0"/>
              <a:t>Inspection</a:t>
            </a:r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2842641" y="1116837"/>
            <a:ext cx="84302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inspection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front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driver’s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door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the</a:t>
            </a:r>
            <a:endParaRPr sz="280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end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tractor.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items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phrases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57652" y="2258695"/>
            <a:ext cx="8651875" cy="384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 marR="5080" indent="-287020">
              <a:lnSpc>
                <a:spcPct val="107200"/>
              </a:lnSpc>
              <a:spcBef>
                <a:spcPts val="100"/>
              </a:spcBef>
              <a:buChar char="•"/>
              <a:tabLst>
                <a:tab pos="37655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TAILLIGHTS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RED,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CRACKED,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20" dirty="0">
                <a:latin typeface="Arial"/>
                <a:cs typeface="Arial"/>
              </a:rPr>
              <a:t> DIRTY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Arial"/>
              <a:cs typeface="Arial"/>
            </a:endParaRPr>
          </a:p>
          <a:p>
            <a:pPr marL="299085" marR="211454" indent="-287020">
              <a:lnSpc>
                <a:spcPct val="1067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DOT</a:t>
            </a:r>
            <a:r>
              <a:rPr sz="1800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TAPE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DIRTY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COVERS </a:t>
            </a:r>
            <a:r>
              <a:rPr sz="1800" dirty="0">
                <a:latin typeface="Arial"/>
                <a:cs typeface="Arial"/>
              </a:rPr>
              <a:t>100%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VEHICLE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50">
              <a:latin typeface="Arial"/>
              <a:cs typeface="Arial"/>
            </a:endParaRPr>
          </a:p>
          <a:p>
            <a:pPr marL="376555" lvl="1" indent="-286385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MUD</a:t>
            </a:r>
            <a:r>
              <a:rPr sz="18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FLAP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SUPPORT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SECURELY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MOUNTED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FLAP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</a:t>
            </a:r>
            <a:endParaRPr sz="1800">
              <a:latin typeface="Arial"/>
              <a:cs typeface="Arial"/>
            </a:endParaRPr>
          </a:p>
          <a:p>
            <a:pPr marL="376555">
              <a:lnSpc>
                <a:spcPct val="100000"/>
              </a:lnSpc>
              <a:spcBef>
                <a:spcPts val="145"/>
              </a:spcBef>
            </a:pPr>
            <a:r>
              <a:rPr sz="1800" dirty="0">
                <a:latin typeface="Arial"/>
                <a:cs typeface="Arial"/>
              </a:rPr>
              <a:t>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"/>
              <a:cs typeface="Arial"/>
            </a:endParaRPr>
          </a:p>
          <a:p>
            <a:pPr marL="376555" marR="120014" lvl="1" indent="-287020">
              <a:lnSpc>
                <a:spcPct val="107200"/>
              </a:lnSpc>
              <a:spcBef>
                <a:spcPts val="5"/>
              </a:spcBef>
              <a:buChar char="•"/>
              <a:tabLst>
                <a:tab pos="376555" algn="l"/>
              </a:tabLst>
            </a:pPr>
            <a:r>
              <a:rPr sz="1800" dirty="0">
                <a:latin typeface="Arial"/>
                <a:cs typeface="Arial"/>
              </a:rPr>
              <a:t>THERE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ENOUGH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SPACE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BETWEEN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TRUCK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LANDING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GEAR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TURNS</a:t>
            </a:r>
            <a:endParaRPr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1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LICENSE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PLATE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BULB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PROPERLY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INSTALLED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970276"/>
            <a:ext cx="2542031" cy="19065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E22613-B4AA-5253-4D23-5B9BE55AB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56735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7717" y="432562"/>
            <a:ext cx="8433435" cy="144520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535305" algn="ctr">
              <a:lnSpc>
                <a:spcPct val="100000"/>
              </a:lnSpc>
              <a:spcBef>
                <a:spcPts val="123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  <a:p>
            <a:pPr marL="12700" marR="5080">
              <a:lnSpc>
                <a:spcPct val="107200"/>
              </a:lnSpc>
              <a:spcBef>
                <a:spcPts val="310"/>
              </a:spcBef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inspection 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down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driver’s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items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phrases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9722" y="2653410"/>
            <a:ext cx="7541895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5080" indent="-285115">
              <a:lnSpc>
                <a:spcPct val="106700"/>
              </a:lnSpc>
              <a:spcBef>
                <a:spcPts val="100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CLEARANCE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LIGHTS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YELLOW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OR </a:t>
            </a:r>
            <a:r>
              <a:rPr sz="1800" dirty="0">
                <a:latin typeface="Arial"/>
                <a:cs typeface="Arial"/>
              </a:rPr>
              <a:t>AMBER,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DIRTY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3626" y="4144467"/>
            <a:ext cx="7922259" cy="61341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25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BULKHEAD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BENT,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HOLES,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UNREPAIRED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160"/>
              </a:spcBef>
            </a:pPr>
            <a:r>
              <a:rPr sz="1800" dirty="0">
                <a:latin typeface="Arial"/>
                <a:cs typeface="Arial"/>
              </a:rPr>
              <a:t>DAMAGE.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HARDWARE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3626" y="5683402"/>
            <a:ext cx="792543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SIDE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TRAILER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HOLES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 NO RIVETS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MISSING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595" y="2438400"/>
            <a:ext cx="2752344" cy="366826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C7A1A4-EE7A-241F-63B2-779ED6F31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805" y="58739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7717" y="432562"/>
            <a:ext cx="8433435" cy="144520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535305" algn="ctr">
              <a:lnSpc>
                <a:spcPct val="100000"/>
              </a:lnSpc>
              <a:spcBef>
                <a:spcPts val="123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  <a:p>
            <a:pPr marL="12700" marR="5080">
              <a:lnSpc>
                <a:spcPct val="107200"/>
              </a:lnSpc>
              <a:spcBef>
                <a:spcPts val="310"/>
              </a:spcBef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inspection 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down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driver’s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items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phrases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3626" y="2653410"/>
            <a:ext cx="8234045" cy="2959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67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FRAME</a:t>
            </a:r>
            <a:r>
              <a:rPr sz="1800" u="sng" spc="-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CROSS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MEMBER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TWISTED.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THERE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ILLEGAL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WELDS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150">
              <a:latin typeface="Arial"/>
              <a:cs typeface="Arial"/>
            </a:endParaRPr>
          </a:p>
          <a:p>
            <a:pPr marL="358140" indent="-345440">
              <a:lnSpc>
                <a:spcPct val="100000"/>
              </a:lnSpc>
              <a:buChar char="•"/>
              <a:tabLst>
                <a:tab pos="35814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FLOOR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HOLES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299085" marR="27305" indent="-287020">
              <a:lnSpc>
                <a:spcPct val="106900"/>
              </a:lnSpc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LANDING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GEAR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SECURELY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MOUNTED,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DAMAGED,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ALL </a:t>
            </a:r>
            <a:r>
              <a:rPr sz="1800" spc="-10" dirty="0">
                <a:latin typeface="Arial"/>
                <a:cs typeface="Arial"/>
              </a:rPr>
              <a:t>HARDWARE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PRESENT.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HANDLE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UP,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SECURE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OPERATIONAL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84" y="2718816"/>
            <a:ext cx="2921507" cy="218998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E556C7-430A-BC99-8E7D-355C4515E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5846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9616" y="1626107"/>
            <a:ext cx="1392936" cy="18562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7717" y="432562"/>
            <a:ext cx="8433435" cy="144520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535305" algn="ctr">
              <a:lnSpc>
                <a:spcPct val="100000"/>
              </a:lnSpc>
              <a:spcBef>
                <a:spcPts val="123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r>
              <a:rPr spc="-105" dirty="0"/>
              <a:t> </a:t>
            </a:r>
            <a:endParaRPr spc="-50" dirty="0"/>
          </a:p>
          <a:p>
            <a:pPr marL="12700" marR="5080">
              <a:lnSpc>
                <a:spcPct val="107200"/>
              </a:lnSpc>
              <a:spcBef>
                <a:spcPts val="310"/>
              </a:spcBef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inspection 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down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driver’s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items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phrases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9722" y="2039239"/>
            <a:ext cx="8095615" cy="61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marR="5080" indent="-285115">
              <a:lnSpc>
                <a:spcPct val="107200"/>
              </a:lnSpc>
              <a:spcBef>
                <a:spcPts val="100"/>
              </a:spcBef>
              <a:buChar char="•"/>
              <a:tabLst>
                <a:tab pos="29718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LIGHTS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TRAILER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PROPER</a:t>
            </a:r>
            <a:r>
              <a:rPr sz="1800" spc="5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YELLOW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AMBER,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CRACKED,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BROKEN,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DIRTY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3626" y="4094175"/>
            <a:ext cx="8230870" cy="91948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25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TANDEM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RELEASE</a:t>
            </a:r>
            <a:r>
              <a:rPr sz="1800" u="sng" spc="-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ARM</a:t>
            </a:r>
            <a:r>
              <a:rPr sz="1800" u="sng" spc="-11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LOCKING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PINS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DAMAGED.</a:t>
            </a:r>
            <a:endParaRPr sz="18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160"/>
              </a:spcBef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RELEASE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LOCKED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PLACE.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825240"/>
            <a:ext cx="3069335" cy="230276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960EC4-B6C6-2F0B-2BC4-C6792D36C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54346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7717" y="432562"/>
            <a:ext cx="8433435" cy="144520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535305" algn="ctr">
              <a:lnSpc>
                <a:spcPct val="100000"/>
              </a:lnSpc>
              <a:spcBef>
                <a:spcPts val="1235"/>
              </a:spcBef>
            </a:pPr>
            <a:r>
              <a:rPr spc="-25" dirty="0"/>
              <a:t>Pre-</a:t>
            </a:r>
            <a:r>
              <a:rPr spc="-20" dirty="0"/>
              <a:t>Trip</a:t>
            </a:r>
            <a:r>
              <a:rPr spc="-110" dirty="0"/>
              <a:t> </a:t>
            </a:r>
            <a:r>
              <a:rPr dirty="0"/>
              <a:t>Inspection</a:t>
            </a:r>
            <a:endParaRPr spc="-50" dirty="0"/>
          </a:p>
          <a:p>
            <a:pPr marL="12700" marR="5080">
              <a:lnSpc>
                <a:spcPct val="107200"/>
              </a:lnSpc>
              <a:spcBef>
                <a:spcPts val="310"/>
              </a:spcBef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inspection 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trailer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down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driver’s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side.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items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phrases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659885" y="2036445"/>
            <a:ext cx="7176134" cy="1730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 marR="11874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376555" algn="l"/>
              </a:tabLst>
            </a:pPr>
            <a:r>
              <a:rPr dirty="0"/>
              <a:t>THE</a:t>
            </a:r>
            <a:r>
              <a:rPr spc="-25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LIGHTS</a:t>
            </a:r>
            <a:r>
              <a:rPr spc="-120" dirty="0"/>
              <a:t> </a:t>
            </a:r>
            <a:r>
              <a:rPr dirty="0"/>
              <a:t>ARE</a:t>
            </a:r>
            <a:r>
              <a:rPr spc="-4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PROPER</a:t>
            </a:r>
            <a:r>
              <a:rPr spc="-10" dirty="0"/>
              <a:t> </a:t>
            </a:r>
            <a:r>
              <a:rPr dirty="0"/>
              <a:t>COLOR,</a:t>
            </a:r>
            <a:r>
              <a:rPr spc="-5" dirty="0"/>
              <a:t> </a:t>
            </a:r>
            <a:r>
              <a:rPr dirty="0"/>
              <a:t>RED,</a:t>
            </a:r>
            <a:r>
              <a:rPr spc="-100" dirty="0"/>
              <a:t> </a:t>
            </a:r>
            <a:r>
              <a:rPr spc="-10" dirty="0"/>
              <a:t>AND</a:t>
            </a:r>
            <a:r>
              <a:rPr spc="-105" dirty="0"/>
              <a:t> </a:t>
            </a:r>
            <a:r>
              <a:rPr dirty="0"/>
              <a:t>ARE</a:t>
            </a:r>
            <a:r>
              <a:rPr spc="-5" dirty="0"/>
              <a:t> </a:t>
            </a:r>
            <a:r>
              <a:rPr dirty="0"/>
              <a:t>NOT</a:t>
            </a:r>
            <a:r>
              <a:rPr spc="-45" dirty="0"/>
              <a:t> </a:t>
            </a:r>
            <a:r>
              <a:rPr spc="-10" dirty="0"/>
              <a:t>CRACKED, </a:t>
            </a:r>
            <a:r>
              <a:rPr dirty="0"/>
              <a:t>BROKEN,</a:t>
            </a:r>
            <a:r>
              <a:rPr spc="-10" dirty="0"/>
              <a:t> </a:t>
            </a:r>
            <a:r>
              <a:rPr dirty="0"/>
              <a:t>OR</a:t>
            </a:r>
            <a:r>
              <a:rPr spc="-20" dirty="0"/>
              <a:t> DIRTY</a:t>
            </a: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850" dirty="0"/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 dirty="0"/>
          </a:p>
          <a:p>
            <a:pPr marL="376555" marR="282575" indent="-287020">
              <a:lnSpc>
                <a:spcPct val="106700"/>
              </a:lnSpc>
              <a:buChar char="•"/>
              <a:tabLst>
                <a:tab pos="376555" algn="l"/>
              </a:tabLst>
            </a:pPr>
            <a:r>
              <a:rPr dirty="0"/>
              <a:t>THE</a:t>
            </a:r>
            <a:r>
              <a:rPr spc="-40" dirty="0"/>
              <a:t> </a:t>
            </a:r>
            <a:r>
              <a:rPr u="sng" dirty="0">
                <a:uFill>
                  <a:solidFill>
                    <a:srgbClr val="000000"/>
                  </a:solidFill>
                </a:uFill>
              </a:rPr>
              <a:t>DOT</a:t>
            </a:r>
            <a:r>
              <a:rPr u="sng" spc="-7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</a:rPr>
              <a:t>TAPE</a:t>
            </a:r>
            <a:r>
              <a:rPr spc="-35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spc="-25" dirty="0"/>
              <a:t>SECURELY</a:t>
            </a:r>
            <a:r>
              <a:rPr spc="-40" dirty="0"/>
              <a:t> </a:t>
            </a:r>
            <a:r>
              <a:rPr dirty="0"/>
              <a:t>MOUNTED,</a:t>
            </a:r>
            <a:r>
              <a:rPr spc="-2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NOT</a:t>
            </a:r>
            <a:r>
              <a:rPr spc="-45" dirty="0"/>
              <a:t> </a:t>
            </a:r>
            <a:r>
              <a:rPr spc="-50" dirty="0"/>
              <a:t>DIRTY,</a:t>
            </a:r>
            <a:r>
              <a:rPr spc="-114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COVERS </a:t>
            </a:r>
            <a:r>
              <a:rPr dirty="0"/>
              <a:t>100%</a:t>
            </a:r>
            <a:r>
              <a:rPr spc="-20" dirty="0"/>
              <a:t> </a:t>
            </a:r>
            <a:r>
              <a:rPr dirty="0"/>
              <a:t>OF</a:t>
            </a:r>
            <a:r>
              <a:rPr spc="-6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REAR</a:t>
            </a:r>
            <a:r>
              <a:rPr spc="-3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10" dirty="0"/>
              <a:t>TRAILER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27426" y="6424676"/>
            <a:ext cx="69824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CHECK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PASSENGER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SIDE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SAME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MANNER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681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" y="2141220"/>
            <a:ext cx="2941320" cy="392277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67235D-96DF-B68E-6965-352C0251D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881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9282" y="381000"/>
            <a:ext cx="8433435" cy="1562735"/>
          </a:xfrm>
          <a:prstGeom prst="rect">
            <a:avLst/>
          </a:prstGeom>
        </p:spPr>
        <p:txBody>
          <a:bodyPr vert="horz" wrap="square" lIns="0" tIns="412622" rIns="0" bIns="0" rtlCol="0">
            <a:spAutoFit/>
          </a:bodyPr>
          <a:lstStyle/>
          <a:p>
            <a:pPr marL="274574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External</a:t>
            </a:r>
            <a:r>
              <a:rPr sz="4400" spc="-30" dirty="0"/>
              <a:t> </a:t>
            </a:r>
            <a:r>
              <a:rPr sz="4400" dirty="0"/>
              <a:t>Light</a:t>
            </a:r>
            <a:r>
              <a:rPr sz="4400" spc="-45" dirty="0"/>
              <a:t> </a:t>
            </a:r>
            <a:r>
              <a:rPr sz="4400" spc="-10" dirty="0"/>
              <a:t>Check</a:t>
            </a:r>
            <a:endParaRPr sz="44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676400" y="1371600"/>
            <a:ext cx="7176134" cy="3255645"/>
          </a:xfrm>
          <a:prstGeom prst="rect">
            <a:avLst/>
          </a:prstGeom>
        </p:spPr>
        <p:txBody>
          <a:bodyPr vert="horz" wrap="square" lIns="0" tIns="960672" rIns="0" bIns="0" rtlCol="0">
            <a:spAutoFit/>
          </a:bodyPr>
          <a:lstStyle/>
          <a:p>
            <a:pPr marL="2585085">
              <a:lnSpc>
                <a:spcPct val="100000"/>
              </a:lnSpc>
              <a:spcBef>
                <a:spcPts val="660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Front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Truck.</a:t>
            </a:r>
            <a:endParaRPr sz="2800" dirty="0">
              <a:latin typeface="Arial Narrow"/>
              <a:cs typeface="Arial Narrow"/>
            </a:endParaRPr>
          </a:p>
          <a:p>
            <a:pPr marL="2585085">
              <a:lnSpc>
                <a:spcPct val="100000"/>
              </a:lnSpc>
              <a:spcBef>
                <a:spcPts val="365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Clearance, headlights, high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beams,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left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right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 ﬂashers.</a:t>
            </a:r>
          </a:p>
          <a:p>
            <a:pPr marL="2585085">
              <a:lnSpc>
                <a:spcPct val="100000"/>
              </a:lnSpc>
              <a:spcBef>
                <a:spcPts val="720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Left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Side</a:t>
            </a:r>
            <a:r>
              <a:rPr sz="2800" spc="-4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Truck.</a:t>
            </a:r>
            <a:endParaRPr sz="2800" dirty="0">
              <a:latin typeface="Arial Narrow"/>
              <a:cs typeface="Arial Narrow"/>
            </a:endParaRPr>
          </a:p>
          <a:p>
            <a:pPr marL="2585085">
              <a:lnSpc>
                <a:spcPct val="100000"/>
              </a:lnSpc>
              <a:spcBef>
                <a:spcPts val="280"/>
              </a:spcBef>
            </a:pP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Clearance,</a:t>
            </a:r>
            <a:r>
              <a:rPr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left</a:t>
            </a:r>
            <a:r>
              <a:rPr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ﬂashers.</a:t>
            </a:r>
          </a:p>
          <a:p>
            <a:pPr marL="2585085">
              <a:lnSpc>
                <a:spcPct val="100000"/>
              </a:lnSpc>
              <a:spcBef>
                <a:spcPts val="810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Back</a:t>
            </a:r>
            <a:r>
              <a:rPr sz="2800" spc="-3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Truck.</a:t>
            </a:r>
            <a:endParaRPr sz="2800" dirty="0">
              <a:latin typeface="Arial Narrow"/>
              <a:cs typeface="Arial Narrow"/>
            </a:endParaRPr>
          </a:p>
          <a:p>
            <a:pPr marL="2585085">
              <a:lnSpc>
                <a:spcPct val="100000"/>
              </a:lnSpc>
              <a:spcBef>
                <a:spcPts val="365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Brake</a:t>
            </a:r>
            <a:r>
              <a:rPr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lights,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taillights,</a:t>
            </a:r>
            <a:r>
              <a:rPr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left</a:t>
            </a:r>
            <a:r>
              <a:rPr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turn,</a:t>
            </a:r>
            <a:r>
              <a:rPr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right</a:t>
            </a:r>
            <a:r>
              <a:rPr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turn,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ﬂashers.</a:t>
            </a:r>
          </a:p>
          <a:p>
            <a:pPr marL="2585085">
              <a:lnSpc>
                <a:spcPct val="100000"/>
              </a:lnSpc>
              <a:spcBef>
                <a:spcPts val="720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Right</a:t>
            </a:r>
            <a:r>
              <a:rPr sz="2800" spc="-5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Side</a:t>
            </a:r>
            <a:r>
              <a:rPr sz="2800" spc="-5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6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Truck.</a:t>
            </a:r>
            <a:endParaRPr sz="2800" dirty="0">
              <a:latin typeface="Arial Narrow"/>
              <a:cs typeface="Arial Narrow"/>
            </a:endParaRPr>
          </a:p>
          <a:p>
            <a:pPr marL="2585085">
              <a:lnSpc>
                <a:spcPct val="100000"/>
              </a:lnSpc>
              <a:spcBef>
                <a:spcPts val="280"/>
              </a:spcBef>
            </a:pP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Clearance, right turn,</a:t>
            </a:r>
            <a:r>
              <a:rPr spc="-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1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ﬂashers.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3824E5-92F1-AAD0-E525-F0D1C98F9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8957" y="5410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65FBF-6816-2145-B775-E0FBAF29B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821617"/>
            <a:ext cx="2950720" cy="393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453664"/>
            <a:ext cx="8433435" cy="1562735"/>
          </a:xfrm>
          <a:prstGeom prst="rect">
            <a:avLst/>
          </a:prstGeom>
        </p:spPr>
        <p:txBody>
          <a:bodyPr vert="horz" wrap="square" lIns="0" tIns="412622" rIns="0" bIns="0" rtlCol="0">
            <a:spAutoFit/>
          </a:bodyPr>
          <a:lstStyle/>
          <a:p>
            <a:pPr marL="274574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External</a:t>
            </a:r>
            <a:r>
              <a:rPr sz="4400" spc="-30" dirty="0"/>
              <a:t> </a:t>
            </a:r>
            <a:r>
              <a:rPr sz="4400" dirty="0"/>
              <a:t>Light</a:t>
            </a:r>
            <a:r>
              <a:rPr sz="4400" spc="-45" dirty="0"/>
              <a:t> </a:t>
            </a:r>
            <a:r>
              <a:rPr sz="4400" spc="-10" dirty="0"/>
              <a:t>Check</a:t>
            </a:r>
            <a:endParaRPr sz="44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524000" y="1995297"/>
            <a:ext cx="7176134" cy="3255645"/>
          </a:xfrm>
          <a:prstGeom prst="rect">
            <a:avLst/>
          </a:prstGeom>
        </p:spPr>
        <p:txBody>
          <a:bodyPr vert="horz" wrap="square" lIns="0" tIns="275956" rIns="0" bIns="0" rtlCol="0">
            <a:spAutoFit/>
          </a:bodyPr>
          <a:lstStyle/>
          <a:p>
            <a:pPr marL="2584450">
              <a:lnSpc>
                <a:spcPct val="100000"/>
              </a:lnSpc>
              <a:spcBef>
                <a:spcPts val="685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Front</a:t>
            </a:r>
            <a:r>
              <a:rPr sz="2800" spc="-6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6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Trailer.</a:t>
            </a:r>
            <a:endParaRPr sz="2800" dirty="0">
              <a:latin typeface="Arial Narrow"/>
              <a:cs typeface="Arial Narrow"/>
            </a:endParaRPr>
          </a:p>
          <a:p>
            <a:pPr marL="2584450">
              <a:lnSpc>
                <a:spcPct val="100000"/>
              </a:lnSpc>
              <a:spcBef>
                <a:spcPts val="380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Clearance</a:t>
            </a:r>
            <a:r>
              <a:rPr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lights.</a:t>
            </a:r>
          </a:p>
          <a:p>
            <a:pPr marL="2584450">
              <a:lnSpc>
                <a:spcPct val="100000"/>
              </a:lnSpc>
              <a:spcBef>
                <a:spcPts val="815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Left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Side</a:t>
            </a:r>
            <a:r>
              <a:rPr sz="2800" spc="-4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Trailer.</a:t>
            </a:r>
            <a:endParaRPr sz="2800" dirty="0">
              <a:latin typeface="Arial Narrow"/>
              <a:cs typeface="Arial Narrow"/>
            </a:endParaRPr>
          </a:p>
          <a:p>
            <a:pPr marL="2584450">
              <a:lnSpc>
                <a:spcPct val="100000"/>
              </a:lnSpc>
              <a:spcBef>
                <a:spcPts val="280"/>
              </a:spcBef>
            </a:pP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Clearance,</a:t>
            </a:r>
            <a:r>
              <a:rPr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left</a:t>
            </a:r>
            <a:r>
              <a:rPr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ﬂashers.</a:t>
            </a:r>
          </a:p>
          <a:p>
            <a:pPr marL="2584450">
              <a:lnSpc>
                <a:spcPct val="100000"/>
              </a:lnSpc>
              <a:spcBef>
                <a:spcPts val="810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Back</a:t>
            </a:r>
            <a:r>
              <a:rPr sz="2800" spc="-3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Trailer.</a:t>
            </a:r>
            <a:endParaRPr sz="2800" dirty="0">
              <a:latin typeface="Arial Narrow"/>
              <a:cs typeface="Arial Narrow"/>
            </a:endParaRPr>
          </a:p>
          <a:p>
            <a:pPr marL="2584450">
              <a:lnSpc>
                <a:spcPct val="100000"/>
              </a:lnSpc>
              <a:spcBef>
                <a:spcPts val="365"/>
              </a:spcBef>
            </a:pP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Clearance, brake</a:t>
            </a:r>
            <a:r>
              <a:rPr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lights,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taillights,</a:t>
            </a:r>
            <a:r>
              <a:rPr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left</a:t>
            </a:r>
            <a:r>
              <a:rPr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right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 ﬂashers.</a:t>
            </a:r>
          </a:p>
          <a:p>
            <a:pPr marL="2584450">
              <a:lnSpc>
                <a:spcPct val="100000"/>
              </a:lnSpc>
              <a:spcBef>
                <a:spcPts val="715"/>
              </a:spcBef>
            </a:pP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Right</a:t>
            </a:r>
            <a:r>
              <a:rPr sz="2800" spc="-5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Side</a:t>
            </a:r>
            <a:r>
              <a:rPr sz="2800" spc="-55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dirty="0">
                <a:solidFill>
                  <a:srgbClr val="000000"/>
                </a:solidFill>
                <a:latin typeface="Arial Narrow"/>
                <a:cs typeface="Arial Narrow"/>
              </a:rPr>
              <a:t>of</a:t>
            </a:r>
            <a:r>
              <a:rPr sz="2800" spc="-6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 Narrow"/>
                <a:cs typeface="Arial Narrow"/>
              </a:rPr>
              <a:t>Trailer.</a:t>
            </a:r>
            <a:endParaRPr sz="2800" dirty="0">
              <a:latin typeface="Arial Narrow"/>
              <a:cs typeface="Arial Narrow"/>
            </a:endParaRPr>
          </a:p>
          <a:p>
            <a:pPr marL="2557145">
              <a:lnSpc>
                <a:spcPct val="100000"/>
              </a:lnSpc>
              <a:spcBef>
                <a:spcPts val="334"/>
              </a:spcBef>
            </a:pP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Clearance,</a:t>
            </a:r>
            <a:r>
              <a:rPr spc="-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right</a:t>
            </a:r>
            <a:r>
              <a:rPr spc="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turn,</a:t>
            </a:r>
            <a:r>
              <a:rPr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4-</a:t>
            </a:r>
            <a:r>
              <a:rPr dirty="0">
                <a:solidFill>
                  <a:srgbClr val="000000"/>
                </a:solidFill>
                <a:latin typeface="Tahoma"/>
                <a:cs typeface="Tahoma"/>
              </a:rPr>
              <a:t>way</a:t>
            </a:r>
            <a:r>
              <a:rPr spc="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000000"/>
                </a:solidFill>
                <a:latin typeface="Tahoma"/>
                <a:cs typeface="Tahoma"/>
              </a:rPr>
              <a:t>ﬂashers.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3DA2C7-E9DF-ACF8-2CBE-443A2BA92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232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432562"/>
            <a:ext cx="10134599" cy="1322413"/>
          </a:xfrm>
          <a:prstGeom prst="rect">
            <a:avLst/>
          </a:prstGeom>
        </p:spPr>
        <p:txBody>
          <a:bodyPr vert="horz" wrap="square" lIns="0" tIns="639064" rIns="0" bIns="0" rtlCol="0">
            <a:spAutoFit/>
          </a:bodyPr>
          <a:lstStyle/>
          <a:p>
            <a:pPr marL="207645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0510" y="1718668"/>
            <a:ext cx="9322435" cy="22517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800" dirty="0">
                <a:latin typeface="Arial Narrow"/>
                <a:cs typeface="Arial Narrow"/>
              </a:rPr>
              <a:t>Brake</a:t>
            </a:r>
            <a:r>
              <a:rPr sz="2800" spc="-85" dirty="0">
                <a:latin typeface="Arial Narrow"/>
                <a:cs typeface="Arial Narrow"/>
              </a:rPr>
              <a:t> </a:t>
            </a:r>
            <a:r>
              <a:rPr sz="2800" dirty="0">
                <a:latin typeface="Arial Narrow"/>
                <a:cs typeface="Arial Narrow"/>
              </a:rPr>
              <a:t>Check</a:t>
            </a:r>
            <a:r>
              <a:rPr sz="2800" spc="-75" dirty="0">
                <a:latin typeface="Arial Narrow"/>
                <a:cs typeface="Arial Narrow"/>
              </a:rPr>
              <a:t> </a:t>
            </a:r>
            <a:r>
              <a:rPr sz="2800" spc="-20" dirty="0">
                <a:latin typeface="Arial Narrow"/>
                <a:cs typeface="Arial Narrow"/>
              </a:rPr>
              <a:t>(5).</a:t>
            </a:r>
            <a:endParaRPr sz="28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800" b="1" i="1" dirty="0">
                <a:latin typeface="Lucida Sans"/>
                <a:cs typeface="Lucida Sans"/>
              </a:rPr>
              <a:t>IMPORTANT: explain</a:t>
            </a:r>
            <a:r>
              <a:rPr sz="1800" b="1" i="1" spc="-10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each</a:t>
            </a:r>
            <a:r>
              <a:rPr sz="1800" b="1" i="1" spc="-35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step</a:t>
            </a:r>
            <a:r>
              <a:rPr sz="1800" b="1" i="1" spc="-35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in</a:t>
            </a:r>
            <a:r>
              <a:rPr sz="1800" b="1" i="1" spc="-20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the</a:t>
            </a:r>
            <a:r>
              <a:rPr sz="1800" b="1" i="1" spc="-5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brake</a:t>
            </a:r>
            <a:r>
              <a:rPr sz="1800" b="1" i="1" spc="-10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check</a:t>
            </a:r>
            <a:r>
              <a:rPr sz="1800" b="1" i="1" spc="-25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BEFORE</a:t>
            </a:r>
            <a:r>
              <a:rPr sz="1800" b="1" i="1" spc="-50" dirty="0">
                <a:latin typeface="Lucida Sans"/>
                <a:cs typeface="Lucida Sans"/>
              </a:rPr>
              <a:t> </a:t>
            </a:r>
            <a:r>
              <a:rPr sz="1800" b="1" i="1" dirty="0">
                <a:latin typeface="Lucida Sans"/>
                <a:cs typeface="Lucida Sans"/>
              </a:rPr>
              <a:t>performing the</a:t>
            </a:r>
            <a:r>
              <a:rPr sz="1800" b="1" i="1" spc="-15" dirty="0">
                <a:latin typeface="Lucida Sans"/>
                <a:cs typeface="Lucida Sans"/>
              </a:rPr>
              <a:t> </a:t>
            </a:r>
            <a:r>
              <a:rPr sz="1800" b="1" i="1" spc="-10" dirty="0">
                <a:latin typeface="Lucida Sans"/>
                <a:cs typeface="Lucida Sans"/>
              </a:rPr>
              <a:t>step.</a:t>
            </a:r>
            <a:endParaRPr sz="18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Black"/>
                <a:cs typeface="Arial Black"/>
              </a:rPr>
              <a:t>Air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compressor </a:t>
            </a:r>
            <a:r>
              <a:rPr sz="1800" spc="-20" dirty="0">
                <a:latin typeface="Arial Black"/>
                <a:cs typeface="Arial Black"/>
              </a:rPr>
              <a:t>test:</a:t>
            </a:r>
            <a:endParaRPr sz="1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 dirty="0">
              <a:latin typeface="Arial Black"/>
              <a:cs typeface="Arial Black"/>
            </a:endParaRPr>
          </a:p>
          <a:p>
            <a:pPr marL="297180" indent="-284480">
              <a:lnSpc>
                <a:spcPct val="100000"/>
              </a:lnSpc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ENGINE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HAS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REACHED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120-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140PSI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GOVERNOR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HAS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CUT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OUT</a:t>
            </a:r>
            <a:endParaRPr sz="1800" dirty="0">
              <a:latin typeface="Arial"/>
              <a:cs typeface="Arial"/>
            </a:endParaRPr>
          </a:p>
          <a:p>
            <a:pPr marL="297180">
              <a:lnSpc>
                <a:spcPct val="100000"/>
              </a:lnSpc>
              <a:spcBef>
                <a:spcPts val="145"/>
              </a:spcBef>
            </a:pPr>
            <a:r>
              <a:rPr sz="1800" dirty="0">
                <a:latin typeface="Arial"/>
                <a:cs typeface="Arial"/>
              </a:rPr>
              <a:t>(you’ll hear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air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release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after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out)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510" y="4562484"/>
            <a:ext cx="9456420" cy="1983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5"/>
              </a:spcBef>
            </a:pPr>
            <a:r>
              <a:rPr sz="4000" dirty="0">
                <a:latin typeface="Arial"/>
                <a:cs typeface="Arial"/>
              </a:rPr>
              <a:t>Note: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Turn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the</a:t>
            </a:r>
            <a:r>
              <a:rPr sz="4000" spc="-9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engine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off.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Turn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the</a:t>
            </a:r>
            <a:r>
              <a:rPr sz="4000" spc="-9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key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on </a:t>
            </a:r>
            <a:r>
              <a:rPr sz="4000" dirty="0">
                <a:latin typeface="Arial"/>
                <a:cs typeface="Arial"/>
              </a:rPr>
              <a:t>for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the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last</a:t>
            </a:r>
            <a:r>
              <a:rPr sz="4000" spc="-7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3</a:t>
            </a:r>
            <a:r>
              <a:rPr sz="4000" spc="-7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steps.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This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simple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step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20" dirty="0">
                <a:latin typeface="Arial"/>
                <a:cs typeface="Arial"/>
              </a:rPr>
              <a:t>will </a:t>
            </a:r>
            <a:r>
              <a:rPr sz="4000" dirty="0">
                <a:latin typeface="Arial"/>
                <a:cs typeface="Arial"/>
              </a:rPr>
              <a:t>save</a:t>
            </a:r>
            <a:r>
              <a:rPr sz="4000" spc="-114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an</a:t>
            </a:r>
            <a:r>
              <a:rPr sz="4000" spc="-11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automatic</a:t>
            </a:r>
            <a:r>
              <a:rPr sz="4000" spc="-9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failure.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3C5A35-C73B-8A61-CC92-1317EB6FB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2130" y="6033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48513"/>
            <a:ext cx="10287000" cy="106695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076450">
              <a:lnSpc>
                <a:spcPct val="100000"/>
              </a:lnSpc>
              <a:spcBef>
                <a:spcPts val="58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800" b="0" u="none" dirty="0">
                <a:latin typeface="Arial Black"/>
                <a:cs typeface="Arial Black"/>
              </a:rPr>
              <a:t>Brakes</a:t>
            </a:r>
            <a:r>
              <a:rPr sz="1800" b="0" u="none" spc="-20" dirty="0">
                <a:latin typeface="Arial Black"/>
                <a:cs typeface="Arial Black"/>
              </a:rPr>
              <a:t> </a:t>
            </a:r>
            <a:r>
              <a:rPr sz="1800" b="0" u="none" dirty="0">
                <a:latin typeface="Arial Black"/>
                <a:cs typeface="Arial Black"/>
              </a:rPr>
              <a:t>Applied </a:t>
            </a:r>
            <a:r>
              <a:rPr sz="1800" b="0" u="none" spc="-10" dirty="0">
                <a:latin typeface="Arial Black"/>
                <a:cs typeface="Arial Black"/>
              </a:rPr>
              <a:t>Test: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510" y="1173606"/>
            <a:ext cx="9301480" cy="501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180" marR="5080" indent="-285115">
              <a:lnSpc>
                <a:spcPct val="106900"/>
              </a:lnSpc>
              <a:spcBef>
                <a:spcPts val="95"/>
              </a:spcBef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PUT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TRUCK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IN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GEAR,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TURN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ENGINE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OFF.</a:t>
            </a:r>
            <a:r>
              <a:rPr sz="1800" spc="4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THEN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RELEASE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CLUTCH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TURN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KEY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ON.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THEN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RELEASE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VALVES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PRESS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PEDAL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DOWN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HOLD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IT.</a:t>
            </a:r>
            <a:r>
              <a:rPr sz="18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WHEN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PRESSURE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HAS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STABILIZED,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START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TIMER.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GAUGES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CANNOT</a:t>
            </a:r>
            <a:r>
              <a:rPr sz="18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LOSE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MORE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THAN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4PSI IN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MINUTE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21F1F"/>
              </a:buClr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AT THE</a:t>
            </a:r>
            <a:r>
              <a:rPr sz="1800" b="1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END</a:t>
            </a:r>
            <a:r>
              <a:rPr sz="1800" b="1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OF</a:t>
            </a:r>
            <a:r>
              <a:rPr sz="180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b="1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b="1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TEST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 dirty="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AIR</a:t>
            </a:r>
            <a:r>
              <a:rPr sz="1800" u="sng" spc="-2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PRESSURE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DID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NOT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LOSE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MORE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THAN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4PSI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MINUTE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21F1F"/>
              </a:buClr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Black"/>
                <a:cs typeface="Arial Black"/>
              </a:rPr>
              <a:t>Low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dirty="0">
                <a:latin typeface="Arial Black"/>
                <a:cs typeface="Arial Black"/>
              </a:rPr>
              <a:t>Air</a:t>
            </a:r>
            <a:r>
              <a:rPr sz="1800" spc="-5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Warning:</a:t>
            </a:r>
            <a:endParaRPr sz="1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 dirty="0">
              <a:latin typeface="Arial Black"/>
              <a:cs typeface="Arial Black"/>
            </a:endParaRPr>
          </a:p>
          <a:p>
            <a:pPr marL="297180" marR="233045" indent="-285115" algn="just">
              <a:lnSpc>
                <a:spcPct val="107000"/>
              </a:lnSpc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WITH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ENGINE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OFF,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KEY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ON,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 THE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 VALVES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PUSHED-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IN, I</a:t>
            </a:r>
            <a:r>
              <a:rPr sz="18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WILL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FAN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PEDAL UNTIL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 GAUGE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READS</a:t>
            </a:r>
            <a:r>
              <a:rPr sz="18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PSI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AT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WHICH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POINT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LOW-AIR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LIGHT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BUZZER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SHOULD COME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AT</a:t>
            </a:r>
            <a:r>
              <a:rPr sz="1800" b="1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b="1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END</a:t>
            </a:r>
            <a:r>
              <a:rPr sz="1800" b="1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OF</a:t>
            </a:r>
            <a:r>
              <a:rPr sz="1800" b="1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LOW</a:t>
            </a:r>
            <a:r>
              <a:rPr sz="1800" b="1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AIR</a:t>
            </a:r>
            <a:r>
              <a:rPr sz="1800" b="1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WARNING</a:t>
            </a:r>
            <a:r>
              <a:rPr sz="1800" b="1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TEST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0595" y="6470091"/>
            <a:ext cx="7399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LOW</a:t>
            </a:r>
            <a:r>
              <a:rPr sz="1800" u="sng" spc="-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AIR</a:t>
            </a:r>
            <a:r>
              <a:rPr sz="1800" u="sng" spc="-5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WARNING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LIGHT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BUZZER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CAME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ON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AT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60PSI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718816"/>
            <a:ext cx="2147315" cy="28635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093957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947905-EDDA-5354-4744-043E3EB02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6292" y="5651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07645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0510" y="1778634"/>
            <a:ext cx="9327515" cy="264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21F1F"/>
                </a:solidFill>
                <a:latin typeface="Arial Black"/>
                <a:cs typeface="Arial Black"/>
              </a:rPr>
              <a:t>EMERGENCY SPRING</a:t>
            </a:r>
            <a:r>
              <a:rPr sz="1800" spc="-5" dirty="0">
                <a:solidFill>
                  <a:srgbClr val="221F1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221F1F"/>
                </a:solidFill>
                <a:latin typeface="Arial Black"/>
                <a:cs typeface="Arial Black"/>
              </a:rPr>
              <a:t>BRAKE</a:t>
            </a:r>
            <a:r>
              <a:rPr sz="1800" spc="-5" dirty="0">
                <a:solidFill>
                  <a:srgbClr val="221F1F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 Black"/>
                <a:cs typeface="Arial Black"/>
              </a:rPr>
              <a:t>(POP-</a:t>
            </a:r>
            <a:r>
              <a:rPr sz="1800" dirty="0">
                <a:solidFill>
                  <a:srgbClr val="221F1F"/>
                </a:solidFill>
                <a:latin typeface="Arial Black"/>
                <a:cs typeface="Arial Black"/>
              </a:rPr>
              <a:t>OUT) </a:t>
            </a:r>
            <a:r>
              <a:rPr sz="1800" spc="-20" dirty="0">
                <a:solidFill>
                  <a:srgbClr val="221F1F"/>
                </a:solidFill>
                <a:latin typeface="Arial Black"/>
                <a:cs typeface="Arial Black"/>
              </a:rPr>
              <a:t>TEST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 Black"/>
              <a:cs typeface="Arial Black"/>
            </a:endParaRPr>
          </a:p>
          <a:p>
            <a:pPr marL="297180" marR="5080" indent="-285115">
              <a:lnSpc>
                <a:spcPct val="107000"/>
              </a:lnSpc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WITH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ENGINE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OFF, 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KEY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ON,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</a:t>
            </a:r>
            <a:r>
              <a:rPr sz="18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VALVES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ARE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PUSHED-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IN.</a:t>
            </a:r>
            <a:r>
              <a:rPr sz="18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FAN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BRAKES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UNTIL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PRESSURE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REACHES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40-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20PSI,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AT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WHICH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TIME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VALVES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SHOULD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POP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OUT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ON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THEIR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OWN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21F1F"/>
              </a:buClr>
              <a:buFont typeface="Arial"/>
              <a:buChar char="•"/>
            </a:pP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AFTER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EMERGENCY</a:t>
            </a:r>
            <a:r>
              <a:rPr sz="1800" b="1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SPRING</a:t>
            </a:r>
            <a:r>
              <a:rPr sz="1800" b="1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b="1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297180" indent="-284480">
              <a:lnSpc>
                <a:spcPct val="100000"/>
              </a:lnSpc>
              <a:buChar char="•"/>
              <a:tabLst>
                <a:tab pos="297180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EMERGENCY</a:t>
            </a:r>
            <a:r>
              <a:rPr sz="1800" u="sng" spc="-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SPRING</a:t>
            </a:r>
            <a:r>
              <a:rPr sz="1800" u="sng" spc="-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BRAKES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POPPED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OUT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BETWEEN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40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20PSI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718816"/>
            <a:ext cx="2147315" cy="28635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0954A-807F-5B2B-1DB6-1D443C4F7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8957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203961"/>
            <a:ext cx="921905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In-</a:t>
            </a:r>
            <a:r>
              <a:rPr dirty="0"/>
              <a:t>Cab Inspection with Brake</a:t>
            </a:r>
            <a:r>
              <a:rPr spc="-5" dirty="0"/>
              <a:t> </a:t>
            </a:r>
            <a:r>
              <a:rPr spc="-10" dirty="0"/>
              <a:t>Check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37257" y="717550"/>
            <a:ext cx="8839200" cy="443005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30"/>
              </a:spcBef>
            </a:pPr>
            <a:endParaRPr lang="en-US" sz="2400" b="1" u="sng" dirty="0">
              <a:solidFill>
                <a:srgbClr val="221F1F"/>
              </a:solidFill>
              <a:uFill>
                <a:solidFill>
                  <a:srgbClr val="221F1F"/>
                </a:solidFill>
              </a:uFill>
              <a:latin typeface="Arial Narrow"/>
              <a:cs typeface="Arial Narrow"/>
            </a:endParaRPr>
          </a:p>
          <a:p>
            <a:pPr marL="102235">
              <a:lnSpc>
                <a:spcPct val="100000"/>
              </a:lnSpc>
              <a:spcBef>
                <a:spcPts val="530"/>
              </a:spcBef>
            </a:pPr>
            <a:r>
              <a:rPr sz="2400" b="1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Narrow"/>
                <a:cs typeface="Arial Narrow"/>
              </a:rPr>
              <a:t>Safe</a:t>
            </a:r>
            <a:r>
              <a:rPr sz="2400" b="1" u="sng" spc="-15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Narrow"/>
                <a:cs typeface="Arial Narrow"/>
              </a:rPr>
              <a:t> </a:t>
            </a:r>
            <a:r>
              <a:rPr sz="2400" b="1" u="sng" spc="-1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 Narrow"/>
                <a:cs typeface="Arial Narrow"/>
              </a:rPr>
              <a:t>Start</a:t>
            </a:r>
            <a:endParaRPr sz="2400" dirty="0">
              <a:latin typeface="Arial Narrow"/>
              <a:cs typeface="Arial Narrow"/>
            </a:endParaRPr>
          </a:p>
          <a:p>
            <a:pPr marL="102235" marR="5080">
              <a:lnSpc>
                <a:spcPct val="106800"/>
              </a:lnSpc>
              <a:spcBef>
                <a:spcPts val="180"/>
              </a:spcBef>
            </a:pP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Parking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is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set,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transmission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in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neutral,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clutch</a:t>
            </a:r>
            <a:r>
              <a:rPr sz="1800" b="1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depressed.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Start</a:t>
            </a:r>
            <a:r>
              <a:rPr sz="1800" b="1" spc="-10" dirty="0">
                <a:solidFill>
                  <a:srgbClr val="221F1F"/>
                </a:solidFill>
                <a:latin typeface="Arial"/>
                <a:cs typeface="Arial"/>
              </a:rPr>
              <a:t> engine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b="1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look</a:t>
            </a:r>
            <a:r>
              <a:rPr sz="1800" b="1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for</a:t>
            </a:r>
            <a:r>
              <a:rPr sz="1800" b="1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ABS</a:t>
            </a:r>
            <a:r>
              <a:rPr sz="1800" b="1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light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to</a:t>
            </a:r>
            <a:r>
              <a:rPr sz="1800" b="1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come</a:t>
            </a:r>
            <a:r>
              <a:rPr sz="1800" b="1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Tahoma"/>
                <a:cs typeface="Tahoma"/>
              </a:rPr>
              <a:t>then</a:t>
            </a:r>
            <a:r>
              <a:rPr sz="1800" b="1" spc="-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221F1F"/>
                </a:solidFill>
                <a:latin typeface="Tahoma"/>
                <a:cs typeface="Tahoma"/>
              </a:rPr>
              <a:t>go</a:t>
            </a:r>
            <a:r>
              <a:rPr sz="18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221F1F"/>
                </a:solidFill>
                <a:latin typeface="Tahoma"/>
                <a:cs typeface="Tahoma"/>
              </a:rPr>
              <a:t>oﬀ.</a:t>
            </a:r>
            <a:endParaRPr sz="1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Tahoma"/>
              <a:cs typeface="Tahoma"/>
            </a:endParaRPr>
          </a:p>
          <a:p>
            <a:pPr marL="68580">
              <a:lnSpc>
                <a:spcPct val="100000"/>
              </a:lnSpc>
            </a:pPr>
            <a:r>
              <a:rPr sz="1800" dirty="0">
                <a:solidFill>
                  <a:srgbClr val="221F1F"/>
                </a:solidFill>
                <a:latin typeface="Arial Black"/>
                <a:cs typeface="Arial Black"/>
              </a:rPr>
              <a:t>PARKING</a:t>
            </a:r>
            <a:r>
              <a:rPr sz="1800" spc="-5" dirty="0">
                <a:solidFill>
                  <a:srgbClr val="221F1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221F1F"/>
                </a:solidFill>
                <a:latin typeface="Arial Black"/>
                <a:cs typeface="Arial Black"/>
              </a:rPr>
              <a:t>BRAKE</a:t>
            </a:r>
            <a:r>
              <a:rPr sz="1800" spc="-5" dirty="0">
                <a:solidFill>
                  <a:srgbClr val="221F1F"/>
                </a:solidFill>
                <a:latin typeface="Arial Black"/>
                <a:cs typeface="Arial Black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 Black"/>
                <a:cs typeface="Arial Black"/>
              </a:rPr>
              <a:t>TEST</a:t>
            </a:r>
            <a:endParaRPr sz="18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 dirty="0">
              <a:latin typeface="Arial Black"/>
              <a:cs typeface="Arial Black"/>
            </a:endParaRPr>
          </a:p>
          <a:p>
            <a:pPr marL="344805" marR="292735" indent="-285750" algn="just">
              <a:lnSpc>
                <a:spcPct val="107000"/>
              </a:lnSpc>
              <a:spcBef>
                <a:spcPts val="5"/>
              </a:spcBef>
              <a:buChar char="•"/>
              <a:tabLst>
                <a:tab pos="346075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START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TRUCK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 LET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AIR PRESSURE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BUILD</a:t>
            </a:r>
            <a:r>
              <a:rPr sz="18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SAFE 	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OPERATING</a:t>
            </a:r>
            <a:r>
              <a:rPr sz="180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LEVEL.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18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WILL</a:t>
            </a:r>
            <a:r>
              <a:rPr sz="18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THEN</a:t>
            </a:r>
            <a:r>
              <a:rPr sz="180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RELEASE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TRAILER</a:t>
            </a:r>
            <a:r>
              <a:rPr sz="180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TUG 	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LIGHTLY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AGAINST</a:t>
            </a:r>
            <a:r>
              <a:rPr sz="18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IT.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21F1F"/>
              </a:buClr>
              <a:buFont typeface="Arial"/>
              <a:buChar char="•"/>
            </a:pPr>
            <a:endParaRPr sz="2100" dirty="0">
              <a:latin typeface="Arial"/>
              <a:cs typeface="Arial"/>
            </a:endParaRPr>
          </a:p>
          <a:p>
            <a:pPr marL="5969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AFTER</a:t>
            </a:r>
            <a:r>
              <a:rPr sz="1800" b="1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b="1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PARKING</a:t>
            </a:r>
            <a:r>
              <a:rPr sz="1800" b="1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21F1F"/>
                </a:solidFill>
                <a:latin typeface="Arial"/>
                <a:cs typeface="Arial"/>
              </a:rPr>
              <a:t>BRAKE</a:t>
            </a:r>
            <a:r>
              <a:rPr sz="1800" b="1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221F1F"/>
                </a:solidFill>
                <a:latin typeface="Arial"/>
                <a:cs typeface="Arial"/>
              </a:rPr>
              <a:t>TEST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PARKING</a:t>
            </a:r>
            <a:r>
              <a:rPr sz="1800" u="sng" spc="-20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221F1F"/>
                </a:solidFill>
                <a:uFill>
                  <a:solidFill>
                    <a:srgbClr val="221F1F"/>
                  </a:solidFill>
                </a:uFill>
                <a:latin typeface="Arial"/>
                <a:cs typeface="Arial"/>
              </a:rPr>
              <a:t>BRAKE</a:t>
            </a:r>
            <a:r>
              <a:rPr sz="18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TEST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HAS</a:t>
            </a:r>
            <a:r>
              <a:rPr sz="18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21F1F"/>
                </a:solidFill>
                <a:latin typeface="Arial"/>
                <a:cs typeface="Arial"/>
              </a:rPr>
              <a:t>BEEN</a:t>
            </a:r>
            <a:r>
              <a:rPr sz="18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21F1F"/>
                </a:solidFill>
                <a:latin typeface="Arial"/>
                <a:cs typeface="Arial"/>
              </a:rPr>
              <a:t>PASSED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72" y="2350007"/>
            <a:ext cx="2148840" cy="28635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D5902B-6180-13B9-E34A-E82CF622F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0" y="53563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15510</TotalTime>
  <Words>2719</Words>
  <Application>Microsoft Office PowerPoint</Application>
  <PresentationFormat>Widescreen</PresentationFormat>
  <Paragraphs>338</Paragraphs>
  <Slides>34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Arial</vt:lpstr>
      <vt:lpstr>Arial Black</vt:lpstr>
      <vt:lpstr>Arial Narrow</vt:lpstr>
      <vt:lpstr>Calibri</vt:lpstr>
      <vt:lpstr>Lucida Sans</vt:lpstr>
      <vt:lpstr>Tahoma</vt:lpstr>
      <vt:lpstr>Office Theme</vt:lpstr>
      <vt:lpstr>PowerPoint Presentation</vt:lpstr>
      <vt:lpstr>The Dwayne Peaslee Technical Training Center</vt:lpstr>
      <vt:lpstr>What You Will Learn In This Course</vt:lpstr>
      <vt:lpstr>External Light Check</vt:lpstr>
      <vt:lpstr>External Light Check</vt:lpstr>
      <vt:lpstr>In-Cab Inspection with Brake Check</vt:lpstr>
      <vt:lpstr>In-Cab Inspection with Brake Check Brakes Applied Test:</vt:lpstr>
      <vt:lpstr>In-Cab Inspection with Brake Check</vt:lpstr>
      <vt:lpstr>In-Cab Inspection with Brake Check</vt:lpstr>
      <vt:lpstr>In-Cab Inspection with Brake Check</vt:lpstr>
      <vt:lpstr>In-Cab Inspection with Brake Check</vt:lpstr>
      <vt:lpstr>In-Cab Inspection with Brake Check</vt:lpstr>
      <vt:lpstr>Pre-Trip Inspection  Starting at the front of the truck, top to bottom. Pointing at the items say these phrases</vt:lpstr>
      <vt:lpstr>Pre-Trip Inspection  With the hood open, from the passenger side of the truck, pointing at the items say these phrases</vt:lpstr>
      <vt:lpstr>Pre-Trip Inspection </vt:lpstr>
      <vt:lpstr>Pre-Trip Inspection </vt:lpstr>
      <vt:lpstr>Pre-Trip Inspection </vt:lpstr>
      <vt:lpstr>Pre-Trip Inspection </vt:lpstr>
      <vt:lpstr>Pre-Trip Inspection </vt:lpstr>
      <vt:lpstr>Pre-Trip Inspection </vt:lpstr>
      <vt:lpstr>Pre-Trip Inspection </vt:lpstr>
      <vt:lpstr>Pre-Trip Inspection </vt:lpstr>
      <vt:lpstr>Pre-Trip Inspection </vt:lpstr>
      <vt:lpstr>Pre-Trip Inspection </vt:lpstr>
      <vt:lpstr>Connections</vt:lpstr>
      <vt:lpstr>Connections</vt:lpstr>
      <vt:lpstr>Connections (continued)</vt:lpstr>
      <vt:lpstr>Pre-Trip Inspection </vt:lpstr>
      <vt:lpstr>Pre-Trip Inspection </vt:lpstr>
      <vt:lpstr>Pre-Trip Inspection</vt:lpstr>
      <vt:lpstr>Pre-Trip Inspection  This inspection is from the front of the trailer to the back of the trailer down the driver’s side. Pointing at the items say these phrases</vt:lpstr>
      <vt:lpstr>Pre-Trip Inspection  This inspection is from the front of the trailer to the back of the trailer down the driver’s side. Pointing at the items say these phrases</vt:lpstr>
      <vt:lpstr>Pre-Trip Inspection  This inspection is from the front of the trailer to the back of the trailer down the driver’s side. Pointing at the items say these phrases</vt:lpstr>
      <vt:lpstr>Pre-Trip Inspection This inspection is from the front of the trailer to the back of the trailer down the driver’s side. Pointing at the items say these phrases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 </dc:title>
  <dc:creator>Andrea Chavez</dc:creator>
  <cp:lastModifiedBy>Office</cp:lastModifiedBy>
  <cp:revision>6</cp:revision>
  <cp:lastPrinted>2024-12-20T14:31:03Z</cp:lastPrinted>
  <dcterms:created xsi:type="dcterms:W3CDTF">2023-10-26T17:36:35Z</dcterms:created>
  <dcterms:modified xsi:type="dcterms:W3CDTF">2024-12-20T14:31:26Z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2023-10-26T00:00:00Z</vt:filetime>
  </property>
  <property fmtid="{D5CDD505-2E9C-101B-9397-08002B2CF9AE}" pid="5" name="Producer">
    <vt:lpwstr>Microsoft® PowerPoint® for Microsoft 365</vt:lpwstr>
  </property>
</Properties>
</file>